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83" r:id="rId3"/>
    <p:sldId id="303" r:id="rId4"/>
    <p:sldId id="257" r:id="rId5"/>
    <p:sldId id="277" r:id="rId6"/>
    <p:sldId id="281" r:id="rId7"/>
    <p:sldId id="278" r:id="rId8"/>
    <p:sldId id="265" r:id="rId9"/>
    <p:sldId id="266" r:id="rId10"/>
    <p:sldId id="267" r:id="rId11"/>
    <p:sldId id="258" r:id="rId12"/>
    <p:sldId id="272" r:id="rId13"/>
    <p:sldId id="273" r:id="rId14"/>
    <p:sldId id="302" r:id="rId15"/>
    <p:sldId id="260" r:id="rId16"/>
    <p:sldId id="268" r:id="rId17"/>
    <p:sldId id="269" r:id="rId18"/>
    <p:sldId id="294" r:id="rId19"/>
    <p:sldId id="295" r:id="rId20"/>
    <p:sldId id="297" r:id="rId21"/>
    <p:sldId id="298" r:id="rId22"/>
    <p:sldId id="299" r:id="rId23"/>
    <p:sldId id="300" r:id="rId24"/>
    <p:sldId id="296" r:id="rId25"/>
    <p:sldId id="301" r:id="rId26"/>
    <p:sldId id="259" r:id="rId27"/>
    <p:sldId id="261" r:id="rId28"/>
    <p:sldId id="262" r:id="rId29"/>
    <p:sldId id="287" r:id="rId30"/>
    <p:sldId id="288" r:id="rId31"/>
    <p:sldId id="290" r:id="rId32"/>
    <p:sldId id="291" r:id="rId33"/>
    <p:sldId id="292" r:id="rId34"/>
    <p:sldId id="304" r:id="rId35"/>
    <p:sldId id="27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7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5"/>
    <p:restoredTop sz="87196"/>
  </p:normalViewPr>
  <p:slideViewPr>
    <p:cSldViewPr snapToGrid="0" snapToObjects="1">
      <p:cViewPr varScale="1">
        <p:scale>
          <a:sx n="165" d="100"/>
          <a:sy n="165" d="100"/>
        </p:scale>
        <p:origin x="6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50368-0066-A445-839F-9D86F2C05CDA}" type="datetimeFigureOut">
              <a:rPr lang="en-US" smtClean="0"/>
              <a:t>8/31/20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CC8F6E-04AA-DF4E-8B6A-A6A399925DEF}" type="slidenum">
              <a:rPr lang="en-US" smtClean="0"/>
              <a:t>‹#›</a:t>
            </a:fld>
            <a:endParaRPr lang="en-US"/>
          </a:p>
        </p:txBody>
      </p:sp>
    </p:spTree>
    <p:extLst>
      <p:ext uri="{BB962C8B-B14F-4D97-AF65-F5344CB8AC3E}">
        <p14:creationId xmlns:p14="http://schemas.microsoft.com/office/powerpoint/2010/main" val="3716733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a:t>
            </a:r>
          </a:p>
          <a:p>
            <a:r>
              <a:rPr lang="en-US" dirty="0"/>
              <a:t>To define a continuous function of the quantity of interest via evenly distributed local supports (e.g. through bilinear interpolation or splines), so we can </a:t>
            </a:r>
          </a:p>
          <a:p>
            <a:pPr marL="228600" indent="-228600">
              <a:buAutoNum type="alphaLcPeriod"/>
            </a:pPr>
            <a:r>
              <a:rPr lang="en-US" dirty="0"/>
              <a:t>Average out errors in the data</a:t>
            </a:r>
          </a:p>
          <a:p>
            <a:pPr marL="228600" indent="-228600">
              <a:buAutoNum type="alphaLcPeriod"/>
            </a:pPr>
            <a:r>
              <a:rPr lang="en-US" dirty="0"/>
              <a:t>Quickly estimate a value anywhere using this function</a:t>
            </a:r>
          </a:p>
          <a:p>
            <a:pPr marL="228600" indent="-228600">
              <a:buAutoNum type="alphaLcPeriod"/>
            </a:pPr>
            <a:r>
              <a:rPr lang="en-US" dirty="0"/>
              <a:t>Compare the function to other known continuous quantities, e.g. topography, geologic terranes, heat flow, lithospheric thickness, density of crust and mantle, etc.</a:t>
            </a:r>
          </a:p>
          <a:p>
            <a:pPr marL="228600" indent="-228600">
              <a:buAutoNum type="alphaLcPeriod"/>
            </a:pPr>
            <a:r>
              <a:rPr lang="en-US" dirty="0"/>
              <a:t>Use the function for forward computations over a whole region, e.g. the effect of the crust on surface wave propagation, or on gravity anomalies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A7CC8F6E-04AA-DF4E-8B6A-A6A399925DEF}" type="slidenum">
              <a:rPr lang="en-US" smtClean="0"/>
              <a:t>4</a:t>
            </a:fld>
            <a:endParaRPr lang="en-US"/>
          </a:p>
        </p:txBody>
      </p:sp>
    </p:spTree>
    <p:extLst>
      <p:ext uri="{BB962C8B-B14F-4D97-AF65-F5344CB8AC3E}">
        <p14:creationId xmlns:p14="http://schemas.microsoft.com/office/powerpoint/2010/main" val="1698038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A=9  w=0.7</a:t>
            </a:r>
          </a:p>
        </p:txBody>
      </p:sp>
      <p:sp>
        <p:nvSpPr>
          <p:cNvPr id="4" name="Slide Number Placeholder 3"/>
          <p:cNvSpPr>
            <a:spLocks noGrp="1"/>
          </p:cNvSpPr>
          <p:nvPr>
            <p:ph type="sldNum" sz="quarter" idx="5"/>
          </p:nvPr>
        </p:nvSpPr>
        <p:spPr/>
        <p:txBody>
          <a:bodyPr/>
          <a:lstStyle/>
          <a:p>
            <a:fld id="{A7CC8F6E-04AA-DF4E-8B6A-A6A399925DEF}" type="slidenum">
              <a:rPr lang="en-US" smtClean="0"/>
              <a:t>30</a:t>
            </a:fld>
            <a:endParaRPr lang="en-US"/>
          </a:p>
        </p:txBody>
      </p:sp>
    </p:spTree>
    <p:extLst>
      <p:ext uri="{BB962C8B-B14F-4D97-AF65-F5344CB8AC3E}">
        <p14:creationId xmlns:p14="http://schemas.microsoft.com/office/powerpoint/2010/main" val="260522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W=0.7</a:t>
            </a:r>
          </a:p>
        </p:txBody>
      </p:sp>
      <p:sp>
        <p:nvSpPr>
          <p:cNvPr id="4" name="Slide Number Placeholder 3"/>
          <p:cNvSpPr>
            <a:spLocks noGrp="1"/>
          </p:cNvSpPr>
          <p:nvPr>
            <p:ph type="sldNum" sz="quarter" idx="5"/>
          </p:nvPr>
        </p:nvSpPr>
        <p:spPr/>
        <p:txBody>
          <a:bodyPr/>
          <a:lstStyle/>
          <a:p>
            <a:fld id="{A7CC8F6E-04AA-DF4E-8B6A-A6A399925DEF}" type="slidenum">
              <a:rPr lang="en-US" smtClean="0"/>
              <a:t>31</a:t>
            </a:fld>
            <a:endParaRPr lang="en-US"/>
          </a:p>
        </p:txBody>
      </p:sp>
    </p:spTree>
    <p:extLst>
      <p:ext uri="{BB962C8B-B14F-4D97-AF65-F5344CB8AC3E}">
        <p14:creationId xmlns:p14="http://schemas.microsoft.com/office/powerpoint/2010/main" val="334618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W=0.7</a:t>
            </a:r>
          </a:p>
        </p:txBody>
      </p:sp>
      <p:sp>
        <p:nvSpPr>
          <p:cNvPr id="4" name="Slide Number Placeholder 3"/>
          <p:cNvSpPr>
            <a:spLocks noGrp="1"/>
          </p:cNvSpPr>
          <p:nvPr>
            <p:ph type="sldNum" sz="quarter" idx="5"/>
          </p:nvPr>
        </p:nvSpPr>
        <p:spPr/>
        <p:txBody>
          <a:bodyPr/>
          <a:lstStyle/>
          <a:p>
            <a:fld id="{A7CC8F6E-04AA-DF4E-8B6A-A6A399925DEF}" type="slidenum">
              <a:rPr lang="en-US" smtClean="0"/>
              <a:t>32</a:t>
            </a:fld>
            <a:endParaRPr lang="en-US"/>
          </a:p>
        </p:txBody>
      </p:sp>
    </p:spTree>
    <p:extLst>
      <p:ext uri="{BB962C8B-B14F-4D97-AF65-F5344CB8AC3E}">
        <p14:creationId xmlns:p14="http://schemas.microsoft.com/office/powerpoint/2010/main" val="3638128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W=0.7</a:t>
            </a:r>
          </a:p>
        </p:txBody>
      </p:sp>
      <p:sp>
        <p:nvSpPr>
          <p:cNvPr id="4" name="Slide Number Placeholder 3"/>
          <p:cNvSpPr>
            <a:spLocks noGrp="1"/>
          </p:cNvSpPr>
          <p:nvPr>
            <p:ph type="sldNum" sz="quarter" idx="5"/>
          </p:nvPr>
        </p:nvSpPr>
        <p:spPr/>
        <p:txBody>
          <a:bodyPr/>
          <a:lstStyle/>
          <a:p>
            <a:fld id="{A7CC8F6E-04AA-DF4E-8B6A-A6A399925DEF}" type="slidenum">
              <a:rPr lang="en-US" smtClean="0"/>
              <a:t>33</a:t>
            </a:fld>
            <a:endParaRPr lang="en-US"/>
          </a:p>
        </p:txBody>
      </p:sp>
    </p:spTree>
    <p:extLst>
      <p:ext uri="{BB962C8B-B14F-4D97-AF65-F5344CB8AC3E}">
        <p14:creationId xmlns:p14="http://schemas.microsoft.com/office/powerpoint/2010/main" val="730758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C7A0-DE80-8C47-A7A4-84BD325787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C66D4F-646B-6545-A67C-A7824DA1AA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89F045-C2FC-2D44-BD7C-C2960826D91E}"/>
              </a:ext>
            </a:extLst>
          </p:cNvPr>
          <p:cNvSpPr>
            <a:spLocks noGrp="1"/>
          </p:cNvSpPr>
          <p:nvPr>
            <p:ph type="dt" sz="half" idx="10"/>
          </p:nvPr>
        </p:nvSpPr>
        <p:spPr/>
        <p:txBody>
          <a:bodyPr/>
          <a:lstStyle/>
          <a:p>
            <a:fld id="{D2370509-9A69-7D45-94B2-117AA2FC0477}" type="datetimeFigureOut">
              <a:rPr lang="en-US" smtClean="0"/>
              <a:t>8/31/20</a:t>
            </a:fld>
            <a:endParaRPr lang="en-US"/>
          </a:p>
        </p:txBody>
      </p:sp>
      <p:sp>
        <p:nvSpPr>
          <p:cNvPr id="5" name="Footer Placeholder 4">
            <a:extLst>
              <a:ext uri="{FF2B5EF4-FFF2-40B4-BE49-F238E27FC236}">
                <a16:creationId xmlns:a16="http://schemas.microsoft.com/office/drawing/2014/main" id="{EC471FBF-02AD-4B44-90B1-56DA5DF6C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7F2B07-9BC9-6C4E-BF71-9DE9D82EC73B}"/>
              </a:ext>
            </a:extLst>
          </p:cNvPr>
          <p:cNvSpPr>
            <a:spLocks noGrp="1"/>
          </p:cNvSpPr>
          <p:nvPr>
            <p:ph type="sldNum" sz="quarter" idx="12"/>
          </p:nvPr>
        </p:nvSpPr>
        <p:spPr/>
        <p:txBody>
          <a:bodyPr/>
          <a:lstStyle/>
          <a:p>
            <a:fld id="{C3F6EA37-9FC3-6449-A970-6C4E3D58E9DE}" type="slidenum">
              <a:rPr lang="en-US" smtClean="0"/>
              <a:t>‹#›</a:t>
            </a:fld>
            <a:endParaRPr lang="en-US"/>
          </a:p>
        </p:txBody>
      </p:sp>
    </p:spTree>
    <p:extLst>
      <p:ext uri="{BB962C8B-B14F-4D97-AF65-F5344CB8AC3E}">
        <p14:creationId xmlns:p14="http://schemas.microsoft.com/office/powerpoint/2010/main" val="1324009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A643F-7E09-324C-89B0-4A5C41B23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C9CA81-DFF4-C545-9413-94E32FC567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E41281-BDAC-A444-8CC2-3365C7C5987D}"/>
              </a:ext>
            </a:extLst>
          </p:cNvPr>
          <p:cNvSpPr>
            <a:spLocks noGrp="1"/>
          </p:cNvSpPr>
          <p:nvPr>
            <p:ph type="dt" sz="half" idx="10"/>
          </p:nvPr>
        </p:nvSpPr>
        <p:spPr/>
        <p:txBody>
          <a:bodyPr/>
          <a:lstStyle/>
          <a:p>
            <a:fld id="{D2370509-9A69-7D45-94B2-117AA2FC0477}" type="datetimeFigureOut">
              <a:rPr lang="en-US" smtClean="0"/>
              <a:t>8/31/20</a:t>
            </a:fld>
            <a:endParaRPr lang="en-US"/>
          </a:p>
        </p:txBody>
      </p:sp>
      <p:sp>
        <p:nvSpPr>
          <p:cNvPr id="5" name="Footer Placeholder 4">
            <a:extLst>
              <a:ext uri="{FF2B5EF4-FFF2-40B4-BE49-F238E27FC236}">
                <a16:creationId xmlns:a16="http://schemas.microsoft.com/office/drawing/2014/main" id="{887A5CBC-EFE2-664C-8F42-97F51A2FE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48709-5B7D-8F4A-9780-61915040CDB4}"/>
              </a:ext>
            </a:extLst>
          </p:cNvPr>
          <p:cNvSpPr>
            <a:spLocks noGrp="1"/>
          </p:cNvSpPr>
          <p:nvPr>
            <p:ph type="sldNum" sz="quarter" idx="12"/>
          </p:nvPr>
        </p:nvSpPr>
        <p:spPr/>
        <p:txBody>
          <a:bodyPr/>
          <a:lstStyle/>
          <a:p>
            <a:fld id="{C3F6EA37-9FC3-6449-A970-6C4E3D58E9DE}" type="slidenum">
              <a:rPr lang="en-US" smtClean="0"/>
              <a:t>‹#›</a:t>
            </a:fld>
            <a:endParaRPr lang="en-US"/>
          </a:p>
        </p:txBody>
      </p:sp>
    </p:spTree>
    <p:extLst>
      <p:ext uri="{BB962C8B-B14F-4D97-AF65-F5344CB8AC3E}">
        <p14:creationId xmlns:p14="http://schemas.microsoft.com/office/powerpoint/2010/main" val="1206105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B4AD9-85A3-4E49-AE61-4301C59F62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E75223-A08F-CC46-BEF3-A489355A00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99EC5A-17CC-D04B-A359-4DB06026507B}"/>
              </a:ext>
            </a:extLst>
          </p:cNvPr>
          <p:cNvSpPr>
            <a:spLocks noGrp="1"/>
          </p:cNvSpPr>
          <p:nvPr>
            <p:ph type="dt" sz="half" idx="10"/>
          </p:nvPr>
        </p:nvSpPr>
        <p:spPr/>
        <p:txBody>
          <a:bodyPr/>
          <a:lstStyle/>
          <a:p>
            <a:fld id="{D2370509-9A69-7D45-94B2-117AA2FC0477}" type="datetimeFigureOut">
              <a:rPr lang="en-US" smtClean="0"/>
              <a:t>8/31/20</a:t>
            </a:fld>
            <a:endParaRPr lang="en-US"/>
          </a:p>
        </p:txBody>
      </p:sp>
      <p:sp>
        <p:nvSpPr>
          <p:cNvPr id="5" name="Footer Placeholder 4">
            <a:extLst>
              <a:ext uri="{FF2B5EF4-FFF2-40B4-BE49-F238E27FC236}">
                <a16:creationId xmlns:a16="http://schemas.microsoft.com/office/drawing/2014/main" id="{AF2B2C20-55F8-3648-85DF-A56CDF5B6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760015-2243-AF47-810E-48879118B908}"/>
              </a:ext>
            </a:extLst>
          </p:cNvPr>
          <p:cNvSpPr>
            <a:spLocks noGrp="1"/>
          </p:cNvSpPr>
          <p:nvPr>
            <p:ph type="sldNum" sz="quarter" idx="12"/>
          </p:nvPr>
        </p:nvSpPr>
        <p:spPr/>
        <p:txBody>
          <a:bodyPr/>
          <a:lstStyle/>
          <a:p>
            <a:fld id="{C3F6EA37-9FC3-6449-A970-6C4E3D58E9DE}" type="slidenum">
              <a:rPr lang="en-US" smtClean="0"/>
              <a:t>‹#›</a:t>
            </a:fld>
            <a:endParaRPr lang="en-US"/>
          </a:p>
        </p:txBody>
      </p:sp>
    </p:spTree>
    <p:extLst>
      <p:ext uri="{BB962C8B-B14F-4D97-AF65-F5344CB8AC3E}">
        <p14:creationId xmlns:p14="http://schemas.microsoft.com/office/powerpoint/2010/main" val="723571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3D39-A64A-144A-B529-5310F4818F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D2ECB1-D8B6-D54B-8CC2-96BCE6F94A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A54633-484A-5E4C-8C2E-8064034C567C}"/>
              </a:ext>
            </a:extLst>
          </p:cNvPr>
          <p:cNvSpPr>
            <a:spLocks noGrp="1"/>
          </p:cNvSpPr>
          <p:nvPr>
            <p:ph type="dt" sz="half" idx="10"/>
          </p:nvPr>
        </p:nvSpPr>
        <p:spPr/>
        <p:txBody>
          <a:bodyPr/>
          <a:lstStyle/>
          <a:p>
            <a:fld id="{D2370509-9A69-7D45-94B2-117AA2FC0477}" type="datetimeFigureOut">
              <a:rPr lang="en-US" smtClean="0"/>
              <a:t>8/31/20</a:t>
            </a:fld>
            <a:endParaRPr lang="en-US"/>
          </a:p>
        </p:txBody>
      </p:sp>
      <p:sp>
        <p:nvSpPr>
          <p:cNvPr id="5" name="Footer Placeholder 4">
            <a:extLst>
              <a:ext uri="{FF2B5EF4-FFF2-40B4-BE49-F238E27FC236}">
                <a16:creationId xmlns:a16="http://schemas.microsoft.com/office/drawing/2014/main" id="{F7DC22CA-59AF-D64D-A4BA-90B0B80EF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D8285-5B07-5C46-8FA3-45C39E5D69DE}"/>
              </a:ext>
            </a:extLst>
          </p:cNvPr>
          <p:cNvSpPr>
            <a:spLocks noGrp="1"/>
          </p:cNvSpPr>
          <p:nvPr>
            <p:ph type="sldNum" sz="quarter" idx="12"/>
          </p:nvPr>
        </p:nvSpPr>
        <p:spPr/>
        <p:txBody>
          <a:bodyPr/>
          <a:lstStyle/>
          <a:p>
            <a:fld id="{C3F6EA37-9FC3-6449-A970-6C4E3D58E9DE}" type="slidenum">
              <a:rPr lang="en-US" smtClean="0"/>
              <a:t>‹#›</a:t>
            </a:fld>
            <a:endParaRPr lang="en-US"/>
          </a:p>
        </p:txBody>
      </p:sp>
    </p:spTree>
    <p:extLst>
      <p:ext uri="{BB962C8B-B14F-4D97-AF65-F5344CB8AC3E}">
        <p14:creationId xmlns:p14="http://schemas.microsoft.com/office/powerpoint/2010/main" val="3956623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8A56D-B495-FE42-82B5-5E42F524F1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070DDD-F69D-C347-93F5-4A9C810459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13CDFB-DD51-9842-8960-D687998DC4A3}"/>
              </a:ext>
            </a:extLst>
          </p:cNvPr>
          <p:cNvSpPr>
            <a:spLocks noGrp="1"/>
          </p:cNvSpPr>
          <p:nvPr>
            <p:ph type="dt" sz="half" idx="10"/>
          </p:nvPr>
        </p:nvSpPr>
        <p:spPr/>
        <p:txBody>
          <a:bodyPr/>
          <a:lstStyle/>
          <a:p>
            <a:fld id="{D2370509-9A69-7D45-94B2-117AA2FC0477}" type="datetimeFigureOut">
              <a:rPr lang="en-US" smtClean="0"/>
              <a:t>8/31/20</a:t>
            </a:fld>
            <a:endParaRPr lang="en-US"/>
          </a:p>
        </p:txBody>
      </p:sp>
      <p:sp>
        <p:nvSpPr>
          <p:cNvPr id="5" name="Footer Placeholder 4">
            <a:extLst>
              <a:ext uri="{FF2B5EF4-FFF2-40B4-BE49-F238E27FC236}">
                <a16:creationId xmlns:a16="http://schemas.microsoft.com/office/drawing/2014/main" id="{89CDBE6A-092C-5D46-9549-C2878CB05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A57ACB-B69E-AA42-A75B-751F41398168}"/>
              </a:ext>
            </a:extLst>
          </p:cNvPr>
          <p:cNvSpPr>
            <a:spLocks noGrp="1"/>
          </p:cNvSpPr>
          <p:nvPr>
            <p:ph type="sldNum" sz="quarter" idx="12"/>
          </p:nvPr>
        </p:nvSpPr>
        <p:spPr/>
        <p:txBody>
          <a:bodyPr/>
          <a:lstStyle/>
          <a:p>
            <a:fld id="{C3F6EA37-9FC3-6449-A970-6C4E3D58E9DE}" type="slidenum">
              <a:rPr lang="en-US" smtClean="0"/>
              <a:t>‹#›</a:t>
            </a:fld>
            <a:endParaRPr lang="en-US"/>
          </a:p>
        </p:txBody>
      </p:sp>
    </p:spTree>
    <p:extLst>
      <p:ext uri="{BB962C8B-B14F-4D97-AF65-F5344CB8AC3E}">
        <p14:creationId xmlns:p14="http://schemas.microsoft.com/office/powerpoint/2010/main" val="590121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A78D4-8CFF-854C-AAE5-8EA6F75945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FFCFC-BB6C-F540-8C8B-AC3F8EE281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FC3E5A-AE89-D84A-AFEB-A98A85F86B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8BBBB5-53C0-4C45-950F-6F05DE7C3AFA}"/>
              </a:ext>
            </a:extLst>
          </p:cNvPr>
          <p:cNvSpPr>
            <a:spLocks noGrp="1"/>
          </p:cNvSpPr>
          <p:nvPr>
            <p:ph type="dt" sz="half" idx="10"/>
          </p:nvPr>
        </p:nvSpPr>
        <p:spPr/>
        <p:txBody>
          <a:bodyPr/>
          <a:lstStyle/>
          <a:p>
            <a:fld id="{D2370509-9A69-7D45-94B2-117AA2FC0477}" type="datetimeFigureOut">
              <a:rPr lang="en-US" smtClean="0"/>
              <a:t>8/31/20</a:t>
            </a:fld>
            <a:endParaRPr lang="en-US"/>
          </a:p>
        </p:txBody>
      </p:sp>
      <p:sp>
        <p:nvSpPr>
          <p:cNvPr id="6" name="Footer Placeholder 5">
            <a:extLst>
              <a:ext uri="{FF2B5EF4-FFF2-40B4-BE49-F238E27FC236}">
                <a16:creationId xmlns:a16="http://schemas.microsoft.com/office/drawing/2014/main" id="{8EB6E3FC-AE8D-2443-B8CF-5DED1BA321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7C8BFC-4EE2-CD4B-B37E-AC23FA83A20F}"/>
              </a:ext>
            </a:extLst>
          </p:cNvPr>
          <p:cNvSpPr>
            <a:spLocks noGrp="1"/>
          </p:cNvSpPr>
          <p:nvPr>
            <p:ph type="sldNum" sz="quarter" idx="12"/>
          </p:nvPr>
        </p:nvSpPr>
        <p:spPr/>
        <p:txBody>
          <a:bodyPr/>
          <a:lstStyle/>
          <a:p>
            <a:fld id="{C3F6EA37-9FC3-6449-A970-6C4E3D58E9DE}" type="slidenum">
              <a:rPr lang="en-US" smtClean="0"/>
              <a:t>‹#›</a:t>
            </a:fld>
            <a:endParaRPr lang="en-US"/>
          </a:p>
        </p:txBody>
      </p:sp>
    </p:spTree>
    <p:extLst>
      <p:ext uri="{BB962C8B-B14F-4D97-AF65-F5344CB8AC3E}">
        <p14:creationId xmlns:p14="http://schemas.microsoft.com/office/powerpoint/2010/main" val="3055474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6FB0-4B13-8A4F-A8F6-4E1B48223E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8BC18A-9ADF-8644-9986-5ECDAA804B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13D6B-A364-1C48-84C5-6264D75D6A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D829A9-2D46-ED4A-BD10-738FAAEFAA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4BCF87-5D8B-D54B-9EA5-06C6EF59D7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62B8F4-1BDF-6F4B-A94A-57165D4E4D85}"/>
              </a:ext>
            </a:extLst>
          </p:cNvPr>
          <p:cNvSpPr>
            <a:spLocks noGrp="1"/>
          </p:cNvSpPr>
          <p:nvPr>
            <p:ph type="dt" sz="half" idx="10"/>
          </p:nvPr>
        </p:nvSpPr>
        <p:spPr/>
        <p:txBody>
          <a:bodyPr/>
          <a:lstStyle/>
          <a:p>
            <a:fld id="{D2370509-9A69-7D45-94B2-117AA2FC0477}" type="datetimeFigureOut">
              <a:rPr lang="en-US" smtClean="0"/>
              <a:t>8/31/20</a:t>
            </a:fld>
            <a:endParaRPr lang="en-US"/>
          </a:p>
        </p:txBody>
      </p:sp>
      <p:sp>
        <p:nvSpPr>
          <p:cNvPr id="8" name="Footer Placeholder 7">
            <a:extLst>
              <a:ext uri="{FF2B5EF4-FFF2-40B4-BE49-F238E27FC236}">
                <a16:creationId xmlns:a16="http://schemas.microsoft.com/office/drawing/2014/main" id="{736DF492-C9B8-3A48-B740-5D78DB2CAF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D37590-248F-1342-B0B2-F7FEBB39247C}"/>
              </a:ext>
            </a:extLst>
          </p:cNvPr>
          <p:cNvSpPr>
            <a:spLocks noGrp="1"/>
          </p:cNvSpPr>
          <p:nvPr>
            <p:ph type="sldNum" sz="quarter" idx="12"/>
          </p:nvPr>
        </p:nvSpPr>
        <p:spPr/>
        <p:txBody>
          <a:bodyPr/>
          <a:lstStyle/>
          <a:p>
            <a:fld id="{C3F6EA37-9FC3-6449-A970-6C4E3D58E9DE}" type="slidenum">
              <a:rPr lang="en-US" smtClean="0"/>
              <a:t>‹#›</a:t>
            </a:fld>
            <a:endParaRPr lang="en-US"/>
          </a:p>
        </p:txBody>
      </p:sp>
    </p:spTree>
    <p:extLst>
      <p:ext uri="{BB962C8B-B14F-4D97-AF65-F5344CB8AC3E}">
        <p14:creationId xmlns:p14="http://schemas.microsoft.com/office/powerpoint/2010/main" val="3103337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85891-678F-654C-BBC7-4F13FCED43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9A511-080D-2746-A537-0FF1949E488D}"/>
              </a:ext>
            </a:extLst>
          </p:cNvPr>
          <p:cNvSpPr>
            <a:spLocks noGrp="1"/>
          </p:cNvSpPr>
          <p:nvPr>
            <p:ph type="dt" sz="half" idx="10"/>
          </p:nvPr>
        </p:nvSpPr>
        <p:spPr/>
        <p:txBody>
          <a:bodyPr/>
          <a:lstStyle/>
          <a:p>
            <a:fld id="{D2370509-9A69-7D45-94B2-117AA2FC0477}" type="datetimeFigureOut">
              <a:rPr lang="en-US" smtClean="0"/>
              <a:t>8/31/20</a:t>
            </a:fld>
            <a:endParaRPr lang="en-US"/>
          </a:p>
        </p:txBody>
      </p:sp>
      <p:sp>
        <p:nvSpPr>
          <p:cNvPr id="4" name="Footer Placeholder 3">
            <a:extLst>
              <a:ext uri="{FF2B5EF4-FFF2-40B4-BE49-F238E27FC236}">
                <a16:creationId xmlns:a16="http://schemas.microsoft.com/office/drawing/2014/main" id="{154B9B13-9548-1F43-A4BF-97F7B78DF8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F4AD73-4C5A-CF40-AE99-F2CE65BB29B5}"/>
              </a:ext>
            </a:extLst>
          </p:cNvPr>
          <p:cNvSpPr>
            <a:spLocks noGrp="1"/>
          </p:cNvSpPr>
          <p:nvPr>
            <p:ph type="sldNum" sz="quarter" idx="12"/>
          </p:nvPr>
        </p:nvSpPr>
        <p:spPr/>
        <p:txBody>
          <a:bodyPr/>
          <a:lstStyle/>
          <a:p>
            <a:fld id="{C3F6EA37-9FC3-6449-A970-6C4E3D58E9DE}" type="slidenum">
              <a:rPr lang="en-US" smtClean="0"/>
              <a:t>‹#›</a:t>
            </a:fld>
            <a:endParaRPr lang="en-US"/>
          </a:p>
        </p:txBody>
      </p:sp>
    </p:spTree>
    <p:extLst>
      <p:ext uri="{BB962C8B-B14F-4D97-AF65-F5344CB8AC3E}">
        <p14:creationId xmlns:p14="http://schemas.microsoft.com/office/powerpoint/2010/main" val="2839970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4E73AF-6DD1-A14E-94E6-CFB1630046E1}"/>
              </a:ext>
            </a:extLst>
          </p:cNvPr>
          <p:cNvSpPr>
            <a:spLocks noGrp="1"/>
          </p:cNvSpPr>
          <p:nvPr>
            <p:ph type="dt" sz="half" idx="10"/>
          </p:nvPr>
        </p:nvSpPr>
        <p:spPr/>
        <p:txBody>
          <a:bodyPr/>
          <a:lstStyle/>
          <a:p>
            <a:fld id="{D2370509-9A69-7D45-94B2-117AA2FC0477}" type="datetimeFigureOut">
              <a:rPr lang="en-US" smtClean="0"/>
              <a:t>8/31/20</a:t>
            </a:fld>
            <a:endParaRPr lang="en-US"/>
          </a:p>
        </p:txBody>
      </p:sp>
      <p:sp>
        <p:nvSpPr>
          <p:cNvPr id="3" name="Footer Placeholder 2">
            <a:extLst>
              <a:ext uri="{FF2B5EF4-FFF2-40B4-BE49-F238E27FC236}">
                <a16:creationId xmlns:a16="http://schemas.microsoft.com/office/drawing/2014/main" id="{E089B21D-EE57-D146-9A11-098CA9515E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ABAA61-16E1-5E4A-837C-115D500646BF}"/>
              </a:ext>
            </a:extLst>
          </p:cNvPr>
          <p:cNvSpPr>
            <a:spLocks noGrp="1"/>
          </p:cNvSpPr>
          <p:nvPr>
            <p:ph type="sldNum" sz="quarter" idx="12"/>
          </p:nvPr>
        </p:nvSpPr>
        <p:spPr/>
        <p:txBody>
          <a:bodyPr/>
          <a:lstStyle/>
          <a:p>
            <a:fld id="{C3F6EA37-9FC3-6449-A970-6C4E3D58E9DE}" type="slidenum">
              <a:rPr lang="en-US" smtClean="0"/>
              <a:t>‹#›</a:t>
            </a:fld>
            <a:endParaRPr lang="en-US"/>
          </a:p>
        </p:txBody>
      </p:sp>
    </p:spTree>
    <p:extLst>
      <p:ext uri="{BB962C8B-B14F-4D97-AF65-F5344CB8AC3E}">
        <p14:creationId xmlns:p14="http://schemas.microsoft.com/office/powerpoint/2010/main" val="2396051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8277A-8E5F-8847-8CF1-B971E20538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75022C-E290-3540-853E-08A4954500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7588D1-BF94-704A-A513-57B4B0F5D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815A63-7F91-A64F-8247-5264D601A966}"/>
              </a:ext>
            </a:extLst>
          </p:cNvPr>
          <p:cNvSpPr>
            <a:spLocks noGrp="1"/>
          </p:cNvSpPr>
          <p:nvPr>
            <p:ph type="dt" sz="half" idx="10"/>
          </p:nvPr>
        </p:nvSpPr>
        <p:spPr/>
        <p:txBody>
          <a:bodyPr/>
          <a:lstStyle/>
          <a:p>
            <a:fld id="{D2370509-9A69-7D45-94B2-117AA2FC0477}" type="datetimeFigureOut">
              <a:rPr lang="en-US" smtClean="0"/>
              <a:t>8/31/20</a:t>
            </a:fld>
            <a:endParaRPr lang="en-US"/>
          </a:p>
        </p:txBody>
      </p:sp>
      <p:sp>
        <p:nvSpPr>
          <p:cNvPr id="6" name="Footer Placeholder 5">
            <a:extLst>
              <a:ext uri="{FF2B5EF4-FFF2-40B4-BE49-F238E27FC236}">
                <a16:creationId xmlns:a16="http://schemas.microsoft.com/office/drawing/2014/main" id="{C246CD49-E918-B640-9F4B-4763E13ABC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EA83FF-69BC-7647-A46F-2AC90C821F8B}"/>
              </a:ext>
            </a:extLst>
          </p:cNvPr>
          <p:cNvSpPr>
            <a:spLocks noGrp="1"/>
          </p:cNvSpPr>
          <p:nvPr>
            <p:ph type="sldNum" sz="quarter" idx="12"/>
          </p:nvPr>
        </p:nvSpPr>
        <p:spPr/>
        <p:txBody>
          <a:bodyPr/>
          <a:lstStyle/>
          <a:p>
            <a:fld id="{C3F6EA37-9FC3-6449-A970-6C4E3D58E9DE}" type="slidenum">
              <a:rPr lang="en-US" smtClean="0"/>
              <a:t>‹#›</a:t>
            </a:fld>
            <a:endParaRPr lang="en-US"/>
          </a:p>
        </p:txBody>
      </p:sp>
    </p:spTree>
    <p:extLst>
      <p:ext uri="{BB962C8B-B14F-4D97-AF65-F5344CB8AC3E}">
        <p14:creationId xmlns:p14="http://schemas.microsoft.com/office/powerpoint/2010/main" val="2155566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8C9A1-139D-014E-90FA-1EF39DAE1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7E377C-F2D2-1248-AA7C-4EF15799DF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A10C28-A3F2-164E-8D7A-1703492B1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30190B-41DB-3E4F-8F71-B5FC63DC0B2A}"/>
              </a:ext>
            </a:extLst>
          </p:cNvPr>
          <p:cNvSpPr>
            <a:spLocks noGrp="1"/>
          </p:cNvSpPr>
          <p:nvPr>
            <p:ph type="dt" sz="half" idx="10"/>
          </p:nvPr>
        </p:nvSpPr>
        <p:spPr/>
        <p:txBody>
          <a:bodyPr/>
          <a:lstStyle/>
          <a:p>
            <a:fld id="{D2370509-9A69-7D45-94B2-117AA2FC0477}" type="datetimeFigureOut">
              <a:rPr lang="en-US" smtClean="0"/>
              <a:t>8/31/20</a:t>
            </a:fld>
            <a:endParaRPr lang="en-US"/>
          </a:p>
        </p:txBody>
      </p:sp>
      <p:sp>
        <p:nvSpPr>
          <p:cNvPr id="6" name="Footer Placeholder 5">
            <a:extLst>
              <a:ext uri="{FF2B5EF4-FFF2-40B4-BE49-F238E27FC236}">
                <a16:creationId xmlns:a16="http://schemas.microsoft.com/office/drawing/2014/main" id="{DC5DD040-C950-204C-A089-A41AFAD29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B7DF10-6B0B-2947-9CD4-94316621F9E5}"/>
              </a:ext>
            </a:extLst>
          </p:cNvPr>
          <p:cNvSpPr>
            <a:spLocks noGrp="1"/>
          </p:cNvSpPr>
          <p:nvPr>
            <p:ph type="sldNum" sz="quarter" idx="12"/>
          </p:nvPr>
        </p:nvSpPr>
        <p:spPr/>
        <p:txBody>
          <a:bodyPr/>
          <a:lstStyle/>
          <a:p>
            <a:fld id="{C3F6EA37-9FC3-6449-A970-6C4E3D58E9DE}" type="slidenum">
              <a:rPr lang="en-US" smtClean="0"/>
              <a:t>‹#›</a:t>
            </a:fld>
            <a:endParaRPr lang="en-US"/>
          </a:p>
        </p:txBody>
      </p:sp>
    </p:spTree>
    <p:extLst>
      <p:ext uri="{BB962C8B-B14F-4D97-AF65-F5344CB8AC3E}">
        <p14:creationId xmlns:p14="http://schemas.microsoft.com/office/powerpoint/2010/main" val="2461325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F971A7-2434-8D45-B1AC-D66484BCC2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E54495-08FC-2143-B91F-01E6F9C9FC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984AA1-635B-014E-AD61-91872B60FB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370509-9A69-7D45-94B2-117AA2FC0477}" type="datetimeFigureOut">
              <a:rPr lang="en-US" smtClean="0"/>
              <a:t>8/31/20</a:t>
            </a:fld>
            <a:endParaRPr lang="en-US"/>
          </a:p>
        </p:txBody>
      </p:sp>
      <p:sp>
        <p:nvSpPr>
          <p:cNvPr id="5" name="Footer Placeholder 4">
            <a:extLst>
              <a:ext uri="{FF2B5EF4-FFF2-40B4-BE49-F238E27FC236}">
                <a16:creationId xmlns:a16="http://schemas.microsoft.com/office/drawing/2014/main" id="{A1F74A94-29C6-884E-8E8F-C287B72451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5933AB-03C4-474D-9AA3-6A16CC7B69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F6EA37-9FC3-6449-A970-6C4E3D58E9DE}" type="slidenum">
              <a:rPr lang="en-US" smtClean="0"/>
              <a:t>‹#›</a:t>
            </a:fld>
            <a:endParaRPr lang="en-US"/>
          </a:p>
        </p:txBody>
      </p:sp>
    </p:spTree>
    <p:extLst>
      <p:ext uri="{BB962C8B-B14F-4D97-AF65-F5344CB8AC3E}">
        <p14:creationId xmlns:p14="http://schemas.microsoft.com/office/powerpoint/2010/main" val="1795277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108E2-12AA-E744-BCA6-D41BD92D154A}"/>
              </a:ext>
            </a:extLst>
          </p:cNvPr>
          <p:cNvSpPr>
            <a:spLocks noGrp="1"/>
          </p:cNvSpPr>
          <p:nvPr>
            <p:ph type="ctrTitle"/>
          </p:nvPr>
        </p:nvSpPr>
        <p:spPr>
          <a:xfrm>
            <a:off x="609600" y="325233"/>
            <a:ext cx="10972799" cy="2387600"/>
          </a:xfrm>
        </p:spPr>
        <p:txBody>
          <a:bodyPr/>
          <a:lstStyle/>
          <a:p>
            <a:r>
              <a:rPr lang="en-US" dirty="0"/>
              <a:t>Gridding, Inversion, Tomography</a:t>
            </a:r>
            <a:br>
              <a:rPr lang="en-US" dirty="0"/>
            </a:br>
            <a:endParaRPr lang="en-US" dirty="0"/>
          </a:p>
        </p:txBody>
      </p:sp>
      <p:sp>
        <p:nvSpPr>
          <p:cNvPr id="3" name="Subtitle 2">
            <a:extLst>
              <a:ext uri="{FF2B5EF4-FFF2-40B4-BE49-F238E27FC236}">
                <a16:creationId xmlns:a16="http://schemas.microsoft.com/office/drawing/2014/main" id="{71A7759D-45C0-7845-AB15-418AE3457092}"/>
              </a:ext>
            </a:extLst>
          </p:cNvPr>
          <p:cNvSpPr>
            <a:spLocks noGrp="1"/>
          </p:cNvSpPr>
          <p:nvPr>
            <p:ph type="subTitle" idx="1"/>
          </p:nvPr>
        </p:nvSpPr>
        <p:spPr>
          <a:xfrm>
            <a:off x="1500026" y="2512809"/>
            <a:ext cx="9144000" cy="3384550"/>
          </a:xfrm>
        </p:spPr>
        <p:txBody>
          <a:bodyPr>
            <a:normAutofit/>
          </a:bodyPr>
          <a:lstStyle/>
          <a:p>
            <a:endParaRPr lang="en-US" dirty="0">
              <a:solidFill>
                <a:schemeClr val="bg1">
                  <a:lumMod val="50000"/>
                </a:schemeClr>
              </a:solidFill>
            </a:endParaRPr>
          </a:p>
          <a:p>
            <a:r>
              <a:rPr lang="en-US" dirty="0">
                <a:solidFill>
                  <a:schemeClr val="bg1">
                    <a:lumMod val="50000"/>
                  </a:schemeClr>
                </a:solidFill>
              </a:rPr>
              <a:t>Seismology Summer School</a:t>
            </a:r>
          </a:p>
          <a:p>
            <a:endParaRPr lang="en-US" dirty="0">
              <a:solidFill>
                <a:schemeClr val="bg1">
                  <a:lumMod val="50000"/>
                </a:schemeClr>
              </a:solidFill>
            </a:endParaRPr>
          </a:p>
          <a:p>
            <a:r>
              <a:rPr lang="en-US" dirty="0"/>
              <a:t>ROSES 2020 -- unit 11 (last one)!</a:t>
            </a:r>
          </a:p>
          <a:p>
            <a:endParaRPr lang="en-US" dirty="0"/>
          </a:p>
          <a:p>
            <a:r>
              <a:rPr lang="en-US" dirty="0">
                <a:solidFill>
                  <a:schemeClr val="accent6">
                    <a:lumMod val="75000"/>
                  </a:schemeClr>
                </a:solidFill>
              </a:rPr>
              <a:t>Suzan van der Lee </a:t>
            </a:r>
            <a:r>
              <a:rPr lang="en-US" dirty="0"/>
              <a:t>– </a:t>
            </a:r>
            <a:r>
              <a:rPr lang="en-US" i="1" dirty="0"/>
              <a:t>Northwestern University</a:t>
            </a:r>
          </a:p>
        </p:txBody>
      </p:sp>
      <p:sp>
        <p:nvSpPr>
          <p:cNvPr id="6" name="TextBox 5">
            <a:extLst>
              <a:ext uri="{FF2B5EF4-FFF2-40B4-BE49-F238E27FC236}">
                <a16:creationId xmlns:a16="http://schemas.microsoft.com/office/drawing/2014/main" id="{19959A10-0A77-7D45-B352-3CB08CA7F01E}"/>
              </a:ext>
            </a:extLst>
          </p:cNvPr>
          <p:cNvSpPr txBox="1"/>
          <p:nvPr/>
        </p:nvSpPr>
        <p:spPr>
          <a:xfrm>
            <a:off x="145201" y="137754"/>
            <a:ext cx="5097517" cy="523220"/>
          </a:xfrm>
          <a:prstGeom prst="rect">
            <a:avLst/>
          </a:prstGeom>
          <a:noFill/>
        </p:spPr>
        <p:txBody>
          <a:bodyPr wrap="square" rtlCol="0">
            <a:spAutoFit/>
          </a:bodyPr>
          <a:lstStyle/>
          <a:p>
            <a:r>
              <a:rPr lang="en-US" sz="2800" dirty="0">
                <a:solidFill>
                  <a:schemeClr val="accent2"/>
                </a:solidFill>
              </a:rPr>
              <a:t>Brief introductions to</a:t>
            </a:r>
          </a:p>
        </p:txBody>
      </p:sp>
      <p:sp>
        <p:nvSpPr>
          <p:cNvPr id="5" name="TextBox 4">
            <a:extLst>
              <a:ext uri="{FF2B5EF4-FFF2-40B4-BE49-F238E27FC236}">
                <a16:creationId xmlns:a16="http://schemas.microsoft.com/office/drawing/2014/main" id="{E260220A-23BE-074A-931C-875A3A749F53}"/>
              </a:ext>
            </a:extLst>
          </p:cNvPr>
          <p:cNvSpPr txBox="1"/>
          <p:nvPr/>
        </p:nvSpPr>
        <p:spPr>
          <a:xfrm>
            <a:off x="4253948" y="6124424"/>
            <a:ext cx="7761679" cy="523220"/>
          </a:xfrm>
          <a:prstGeom prst="rect">
            <a:avLst/>
          </a:prstGeom>
          <a:noFill/>
        </p:spPr>
        <p:txBody>
          <a:bodyPr wrap="square" rtlCol="0">
            <a:spAutoFit/>
          </a:bodyPr>
          <a:lstStyle/>
          <a:p>
            <a:pPr algn="r"/>
            <a:r>
              <a:rPr lang="en-US" sz="2800" dirty="0">
                <a:solidFill>
                  <a:schemeClr val="accent2"/>
                </a:solidFill>
              </a:rPr>
              <a:t>Please ask questions at any time.</a:t>
            </a:r>
          </a:p>
        </p:txBody>
      </p:sp>
    </p:spTree>
    <p:extLst>
      <p:ext uri="{BB962C8B-B14F-4D97-AF65-F5344CB8AC3E}">
        <p14:creationId xmlns:p14="http://schemas.microsoft.com/office/powerpoint/2010/main" val="242520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E63896-D184-E24E-AEE7-3C082E881D38}"/>
              </a:ext>
            </a:extLst>
          </p:cNvPr>
          <p:cNvPicPr>
            <a:picLocks noChangeAspect="1"/>
          </p:cNvPicPr>
          <p:nvPr/>
        </p:nvPicPr>
        <p:blipFill rotWithShape="1">
          <a:blip r:embed="rId2"/>
          <a:srcRect b="44792"/>
          <a:stretch/>
        </p:blipFill>
        <p:spPr>
          <a:xfrm rot="10800000">
            <a:off x="180975" y="271461"/>
            <a:ext cx="11049000" cy="4574976"/>
          </a:xfrm>
          <a:prstGeom prst="rect">
            <a:avLst/>
          </a:prstGeom>
        </p:spPr>
      </p:pic>
    </p:spTree>
    <p:extLst>
      <p:ext uri="{BB962C8B-B14F-4D97-AF65-F5344CB8AC3E}">
        <p14:creationId xmlns:p14="http://schemas.microsoft.com/office/powerpoint/2010/main" val="243535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01F8CD-55F6-374A-9C77-FB4F7EF03176}"/>
              </a:ext>
            </a:extLst>
          </p:cNvPr>
          <p:cNvPicPr>
            <a:picLocks noChangeAspect="1"/>
          </p:cNvPicPr>
          <p:nvPr/>
        </p:nvPicPr>
        <p:blipFill rotWithShape="1">
          <a:blip r:embed="rId2"/>
          <a:srcRect t="30833" b="12500"/>
          <a:stretch/>
        </p:blipFill>
        <p:spPr>
          <a:xfrm rot="10800000">
            <a:off x="495299" y="271462"/>
            <a:ext cx="11406188" cy="4847630"/>
          </a:xfrm>
          <a:prstGeom prst="rect">
            <a:avLst/>
          </a:prstGeom>
        </p:spPr>
      </p:pic>
    </p:spTree>
    <p:extLst>
      <p:ext uri="{BB962C8B-B14F-4D97-AF65-F5344CB8AC3E}">
        <p14:creationId xmlns:p14="http://schemas.microsoft.com/office/powerpoint/2010/main" val="2866372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4EB357-3AFF-334B-B318-5E5796AB7E83}"/>
              </a:ext>
            </a:extLst>
          </p:cNvPr>
          <p:cNvPicPr>
            <a:picLocks noChangeAspect="1"/>
          </p:cNvPicPr>
          <p:nvPr/>
        </p:nvPicPr>
        <p:blipFill rotWithShape="1">
          <a:blip r:embed="rId2"/>
          <a:srcRect l="6465" t="17422" r="6348" b="11797"/>
          <a:stretch/>
        </p:blipFill>
        <p:spPr>
          <a:xfrm>
            <a:off x="114300" y="200025"/>
            <a:ext cx="7086600" cy="4314825"/>
          </a:xfrm>
          <a:prstGeom prst="rect">
            <a:avLst/>
          </a:prstGeom>
        </p:spPr>
      </p:pic>
      <p:sp>
        <p:nvSpPr>
          <p:cNvPr id="3" name="TextBox 2">
            <a:extLst>
              <a:ext uri="{FF2B5EF4-FFF2-40B4-BE49-F238E27FC236}">
                <a16:creationId xmlns:a16="http://schemas.microsoft.com/office/drawing/2014/main" id="{2F6D88B4-5C7D-034C-867D-15F6B84BBA81}"/>
              </a:ext>
            </a:extLst>
          </p:cNvPr>
          <p:cNvSpPr txBox="1"/>
          <p:nvPr/>
        </p:nvSpPr>
        <p:spPr>
          <a:xfrm>
            <a:off x="657225" y="471487"/>
            <a:ext cx="2214563" cy="369332"/>
          </a:xfrm>
          <a:prstGeom prst="rect">
            <a:avLst/>
          </a:prstGeom>
          <a:noFill/>
        </p:spPr>
        <p:txBody>
          <a:bodyPr wrap="square" rtlCol="0">
            <a:spAutoFit/>
          </a:bodyPr>
          <a:lstStyle/>
          <a:p>
            <a:r>
              <a:rPr lang="en-US" dirty="0">
                <a:solidFill>
                  <a:schemeClr val="bg1">
                    <a:lumMod val="95000"/>
                  </a:schemeClr>
                </a:solidFill>
              </a:rPr>
              <a:t>Squared Exponential</a:t>
            </a:r>
          </a:p>
        </p:txBody>
      </p:sp>
      <p:sp>
        <p:nvSpPr>
          <p:cNvPr id="4" name="TextBox 3">
            <a:extLst>
              <a:ext uri="{FF2B5EF4-FFF2-40B4-BE49-F238E27FC236}">
                <a16:creationId xmlns:a16="http://schemas.microsoft.com/office/drawing/2014/main" id="{8AFC311A-BE9C-F54E-89BD-71D6C5C44101}"/>
              </a:ext>
            </a:extLst>
          </p:cNvPr>
          <p:cNvSpPr txBox="1"/>
          <p:nvPr/>
        </p:nvSpPr>
        <p:spPr>
          <a:xfrm>
            <a:off x="4138614" y="471487"/>
            <a:ext cx="2214563" cy="369332"/>
          </a:xfrm>
          <a:prstGeom prst="rect">
            <a:avLst/>
          </a:prstGeom>
          <a:noFill/>
        </p:spPr>
        <p:txBody>
          <a:bodyPr wrap="square" rtlCol="0">
            <a:spAutoFit/>
          </a:bodyPr>
          <a:lstStyle/>
          <a:p>
            <a:r>
              <a:rPr lang="en-US" dirty="0">
                <a:solidFill>
                  <a:schemeClr val="bg1">
                    <a:lumMod val="95000"/>
                  </a:schemeClr>
                </a:solidFill>
              </a:rPr>
              <a:t>Bilinear function</a:t>
            </a:r>
          </a:p>
        </p:txBody>
      </p:sp>
      <p:cxnSp>
        <p:nvCxnSpPr>
          <p:cNvPr id="6" name="Straight Arrow Connector 5">
            <a:extLst>
              <a:ext uri="{FF2B5EF4-FFF2-40B4-BE49-F238E27FC236}">
                <a16:creationId xmlns:a16="http://schemas.microsoft.com/office/drawing/2014/main" id="{80676A1D-61FC-EF47-AE27-67DE06E96F0A}"/>
              </a:ext>
            </a:extLst>
          </p:cNvPr>
          <p:cNvCxnSpPr>
            <a:cxnSpLocks/>
          </p:cNvCxnSpPr>
          <p:nvPr/>
        </p:nvCxnSpPr>
        <p:spPr>
          <a:xfrm flipH="1">
            <a:off x="7200900" y="3571875"/>
            <a:ext cx="16716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B7A4E27B-A097-104D-8BDB-3BBF733677F9}"/>
              </a:ext>
            </a:extLst>
          </p:cNvPr>
          <p:cNvCxnSpPr>
            <a:cxnSpLocks/>
          </p:cNvCxnSpPr>
          <p:nvPr/>
        </p:nvCxnSpPr>
        <p:spPr>
          <a:xfrm flipH="1">
            <a:off x="7200900" y="840819"/>
            <a:ext cx="16716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8C2BC057-B9D4-DA45-9131-C77D0568F0D5}"/>
              </a:ext>
            </a:extLst>
          </p:cNvPr>
          <p:cNvSpPr/>
          <p:nvPr/>
        </p:nvSpPr>
        <p:spPr>
          <a:xfrm>
            <a:off x="5443125" y="3527485"/>
            <a:ext cx="128587" cy="12144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BDF06E-802C-0140-876A-7048541608FF}"/>
              </a:ext>
            </a:extLst>
          </p:cNvPr>
          <p:cNvSpPr/>
          <p:nvPr/>
        </p:nvSpPr>
        <p:spPr>
          <a:xfrm>
            <a:off x="6691312" y="2144048"/>
            <a:ext cx="128587" cy="12144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1F71D3-13B6-6A40-AFFC-66808220C429}"/>
              </a:ext>
            </a:extLst>
          </p:cNvPr>
          <p:cNvSpPr/>
          <p:nvPr/>
        </p:nvSpPr>
        <p:spPr>
          <a:xfrm>
            <a:off x="6691312" y="3511154"/>
            <a:ext cx="128587" cy="121442"/>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23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97C5EF-2EF8-7443-84E3-F71137CECBCA}"/>
              </a:ext>
            </a:extLst>
          </p:cNvPr>
          <p:cNvPicPr>
            <a:picLocks noChangeAspect="1"/>
          </p:cNvPicPr>
          <p:nvPr/>
        </p:nvPicPr>
        <p:blipFill rotWithShape="1">
          <a:blip r:embed="rId2"/>
          <a:srcRect l="22035" t="14973" r="12740" b="6995"/>
          <a:stretch/>
        </p:blipFill>
        <p:spPr>
          <a:xfrm>
            <a:off x="2697807" y="2227633"/>
            <a:ext cx="5301574" cy="4756826"/>
          </a:xfrm>
          <a:prstGeom prst="snip1Rect">
            <a:avLst/>
          </a:prstGeom>
        </p:spPr>
      </p:pic>
      <p:pic>
        <p:nvPicPr>
          <p:cNvPr id="2" name="Picture 1">
            <a:extLst>
              <a:ext uri="{FF2B5EF4-FFF2-40B4-BE49-F238E27FC236}">
                <a16:creationId xmlns:a16="http://schemas.microsoft.com/office/drawing/2014/main" id="{1C49B638-18C2-2544-A78D-2B208F40CA11}"/>
              </a:ext>
            </a:extLst>
          </p:cNvPr>
          <p:cNvPicPr>
            <a:picLocks noChangeAspect="1"/>
          </p:cNvPicPr>
          <p:nvPr/>
        </p:nvPicPr>
        <p:blipFill rotWithShape="1">
          <a:blip r:embed="rId3"/>
          <a:srcRect l="28617" t="21968" r="19801" b="15798"/>
          <a:stretch/>
        </p:blipFill>
        <p:spPr>
          <a:xfrm>
            <a:off x="0" y="-107008"/>
            <a:ext cx="4192621" cy="3793787"/>
          </a:xfrm>
          <a:prstGeom prst="rect">
            <a:avLst/>
          </a:prstGeom>
        </p:spPr>
      </p:pic>
      <p:pic>
        <p:nvPicPr>
          <p:cNvPr id="4" name="Picture 3">
            <a:extLst>
              <a:ext uri="{FF2B5EF4-FFF2-40B4-BE49-F238E27FC236}">
                <a16:creationId xmlns:a16="http://schemas.microsoft.com/office/drawing/2014/main" id="{2E7F969D-60AE-F546-8983-F1B40D0C090E}"/>
              </a:ext>
            </a:extLst>
          </p:cNvPr>
          <p:cNvPicPr>
            <a:picLocks noChangeAspect="1"/>
          </p:cNvPicPr>
          <p:nvPr/>
        </p:nvPicPr>
        <p:blipFill rotWithShape="1">
          <a:blip r:embed="rId4"/>
          <a:srcRect l="15811" t="23271" r="16396" b="14495"/>
          <a:stretch/>
        </p:blipFill>
        <p:spPr>
          <a:xfrm>
            <a:off x="6681820" y="-2"/>
            <a:ext cx="5510180" cy="3793787"/>
          </a:xfrm>
          <a:prstGeom prst="snip2DiagRect">
            <a:avLst>
              <a:gd name="adj1" fmla="val 0"/>
              <a:gd name="adj2" fmla="val 36411"/>
            </a:avLst>
          </a:prstGeom>
        </p:spPr>
      </p:pic>
      <p:sp>
        <p:nvSpPr>
          <p:cNvPr id="5" name="TextBox 4">
            <a:extLst>
              <a:ext uri="{FF2B5EF4-FFF2-40B4-BE49-F238E27FC236}">
                <a16:creationId xmlns:a16="http://schemas.microsoft.com/office/drawing/2014/main" id="{EC9ACB68-17F3-5F44-BCCF-8BDA36F31EDC}"/>
              </a:ext>
            </a:extLst>
          </p:cNvPr>
          <p:cNvSpPr txBox="1"/>
          <p:nvPr/>
        </p:nvSpPr>
        <p:spPr>
          <a:xfrm>
            <a:off x="4141837" y="328986"/>
            <a:ext cx="2590768" cy="523220"/>
          </a:xfrm>
          <a:prstGeom prst="rect">
            <a:avLst/>
          </a:prstGeom>
          <a:noFill/>
        </p:spPr>
        <p:txBody>
          <a:bodyPr wrap="square" rtlCol="0">
            <a:spAutoFit/>
          </a:bodyPr>
          <a:lstStyle/>
          <a:p>
            <a:r>
              <a:rPr lang="en-US" sz="2800" dirty="0">
                <a:solidFill>
                  <a:schemeClr val="bg1">
                    <a:lumMod val="50000"/>
                  </a:schemeClr>
                </a:solidFill>
              </a:rPr>
              <a:t>Bilinear function</a:t>
            </a:r>
          </a:p>
        </p:txBody>
      </p:sp>
    </p:spTree>
    <p:extLst>
      <p:ext uri="{BB962C8B-B14F-4D97-AF65-F5344CB8AC3E}">
        <p14:creationId xmlns:p14="http://schemas.microsoft.com/office/powerpoint/2010/main" val="203361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B5328C-7E55-9F4F-B726-66D25F75027D}"/>
              </a:ext>
            </a:extLst>
          </p:cNvPr>
          <p:cNvSpPr txBox="1"/>
          <p:nvPr/>
        </p:nvSpPr>
        <p:spPr>
          <a:xfrm>
            <a:off x="-138416" y="2228671"/>
            <a:ext cx="11669155" cy="1200329"/>
          </a:xfrm>
          <a:prstGeom prst="rect">
            <a:avLst/>
          </a:prstGeom>
          <a:noFill/>
        </p:spPr>
        <p:txBody>
          <a:bodyPr wrap="square" rtlCol="0">
            <a:spAutoFit/>
          </a:bodyPr>
          <a:lstStyle/>
          <a:p>
            <a:pPr algn="ctr"/>
            <a:r>
              <a:rPr lang="en-US" sz="3600" dirty="0"/>
              <a:t>The </a:t>
            </a:r>
            <a:r>
              <a:rPr lang="en-US" sz="3600" dirty="0" err="1"/>
              <a:t>Maths</a:t>
            </a:r>
            <a:endParaRPr lang="en-US" sz="3600" dirty="0"/>
          </a:p>
          <a:p>
            <a:pPr algn="ctr"/>
            <a:endParaRPr lang="en-US" sz="3600" dirty="0"/>
          </a:p>
        </p:txBody>
      </p:sp>
    </p:spTree>
    <p:extLst>
      <p:ext uri="{BB962C8B-B14F-4D97-AF65-F5344CB8AC3E}">
        <p14:creationId xmlns:p14="http://schemas.microsoft.com/office/powerpoint/2010/main" val="2803905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7902E-F5A7-4B40-927F-198940DB352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Lst>
          </a:blip>
          <a:srcRect t="23117" b="18355"/>
          <a:stretch/>
        </p:blipFill>
        <p:spPr>
          <a:xfrm rot="10800000">
            <a:off x="813618" y="423211"/>
            <a:ext cx="10564764" cy="4637520"/>
          </a:xfrm>
          <a:prstGeom prst="rect">
            <a:avLst/>
          </a:prstGeom>
        </p:spPr>
      </p:pic>
    </p:spTree>
    <p:extLst>
      <p:ext uri="{BB962C8B-B14F-4D97-AF65-F5344CB8AC3E}">
        <p14:creationId xmlns:p14="http://schemas.microsoft.com/office/powerpoint/2010/main" val="1487864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E236E-AE43-AD47-A54F-07342D807330}"/>
              </a:ext>
            </a:extLst>
          </p:cNvPr>
          <p:cNvPicPr>
            <a:picLocks noChangeAspect="1"/>
          </p:cNvPicPr>
          <p:nvPr/>
        </p:nvPicPr>
        <p:blipFill rotWithShape="1">
          <a:blip r:embed="rId2"/>
          <a:srcRect l="10631" t="10345" r="14886" b="10805"/>
          <a:stretch/>
        </p:blipFill>
        <p:spPr>
          <a:xfrm rot="10800000">
            <a:off x="504497" y="346837"/>
            <a:ext cx="6810703" cy="5407575"/>
          </a:xfrm>
          <a:prstGeom prst="rect">
            <a:avLst/>
          </a:prstGeom>
        </p:spPr>
      </p:pic>
    </p:spTree>
    <p:extLst>
      <p:ext uri="{BB962C8B-B14F-4D97-AF65-F5344CB8AC3E}">
        <p14:creationId xmlns:p14="http://schemas.microsoft.com/office/powerpoint/2010/main" val="1208381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1EBE8D-0402-5D4F-9235-023A83927206}"/>
              </a:ext>
            </a:extLst>
          </p:cNvPr>
          <p:cNvPicPr>
            <a:picLocks noChangeAspect="1"/>
          </p:cNvPicPr>
          <p:nvPr/>
        </p:nvPicPr>
        <p:blipFill rotWithShape="1">
          <a:blip r:embed="rId2"/>
          <a:srcRect t="15819" b="29944"/>
          <a:stretch/>
        </p:blipFill>
        <p:spPr>
          <a:xfrm>
            <a:off x="323849" y="1081006"/>
            <a:ext cx="11544301" cy="4695988"/>
          </a:xfrm>
          <a:prstGeom prst="rect">
            <a:avLst/>
          </a:prstGeom>
        </p:spPr>
      </p:pic>
    </p:spTree>
    <p:extLst>
      <p:ext uri="{BB962C8B-B14F-4D97-AF65-F5344CB8AC3E}">
        <p14:creationId xmlns:p14="http://schemas.microsoft.com/office/powerpoint/2010/main" val="1037162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EBE5EA-3C6F-834E-871E-B47627413F32}"/>
              </a:ext>
            </a:extLst>
          </p:cNvPr>
          <p:cNvPicPr>
            <a:picLocks noChangeAspect="1"/>
          </p:cNvPicPr>
          <p:nvPr/>
        </p:nvPicPr>
        <p:blipFill rotWithShape="1">
          <a:blip r:embed="rId2"/>
          <a:srcRect b="2260"/>
          <a:stretch/>
        </p:blipFill>
        <p:spPr>
          <a:xfrm>
            <a:off x="1431011" y="77491"/>
            <a:ext cx="9144000" cy="6703017"/>
          </a:xfrm>
          <a:prstGeom prst="rect">
            <a:avLst/>
          </a:prstGeom>
        </p:spPr>
      </p:pic>
    </p:spTree>
    <p:extLst>
      <p:ext uri="{BB962C8B-B14F-4D97-AF65-F5344CB8AC3E}">
        <p14:creationId xmlns:p14="http://schemas.microsoft.com/office/powerpoint/2010/main" val="12145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12285-581F-D647-89F9-443CDBA6D303}"/>
              </a:ext>
            </a:extLst>
          </p:cNvPr>
          <p:cNvPicPr>
            <a:picLocks noChangeAspect="1"/>
          </p:cNvPicPr>
          <p:nvPr/>
        </p:nvPicPr>
        <p:blipFill rotWithShape="1">
          <a:blip r:embed="rId2"/>
          <a:srcRect t="18870" b="11300"/>
          <a:stretch/>
        </p:blipFill>
        <p:spPr>
          <a:xfrm>
            <a:off x="803328" y="519194"/>
            <a:ext cx="10756775" cy="5633634"/>
          </a:xfrm>
          <a:prstGeom prst="rect">
            <a:avLst/>
          </a:prstGeom>
        </p:spPr>
      </p:pic>
    </p:spTree>
    <p:extLst>
      <p:ext uri="{BB962C8B-B14F-4D97-AF65-F5344CB8AC3E}">
        <p14:creationId xmlns:p14="http://schemas.microsoft.com/office/powerpoint/2010/main" val="2959704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57D96-57D9-D94A-855B-36BFC1C11E23}"/>
              </a:ext>
            </a:extLst>
          </p:cNvPr>
          <p:cNvPicPr>
            <a:picLocks noChangeAspect="1"/>
          </p:cNvPicPr>
          <p:nvPr/>
        </p:nvPicPr>
        <p:blipFill>
          <a:blip r:embed="rId2"/>
          <a:stretch>
            <a:fillRect/>
          </a:stretch>
        </p:blipFill>
        <p:spPr>
          <a:xfrm>
            <a:off x="1409932" y="559676"/>
            <a:ext cx="10782068" cy="6546256"/>
          </a:xfrm>
          <a:prstGeom prst="rect">
            <a:avLst/>
          </a:prstGeom>
        </p:spPr>
      </p:pic>
      <p:sp>
        <p:nvSpPr>
          <p:cNvPr id="3" name="TextBox 2">
            <a:extLst>
              <a:ext uri="{FF2B5EF4-FFF2-40B4-BE49-F238E27FC236}">
                <a16:creationId xmlns:a16="http://schemas.microsoft.com/office/drawing/2014/main" id="{8F18BCB6-204C-0B4B-AA04-BC68D6B6F793}"/>
              </a:ext>
            </a:extLst>
          </p:cNvPr>
          <p:cNvSpPr txBox="1"/>
          <p:nvPr/>
        </p:nvSpPr>
        <p:spPr>
          <a:xfrm>
            <a:off x="141889" y="236483"/>
            <a:ext cx="11524593" cy="523220"/>
          </a:xfrm>
          <a:prstGeom prst="rect">
            <a:avLst/>
          </a:prstGeom>
          <a:noFill/>
        </p:spPr>
        <p:txBody>
          <a:bodyPr wrap="square" rtlCol="0">
            <a:spAutoFit/>
          </a:bodyPr>
          <a:lstStyle/>
          <a:p>
            <a:r>
              <a:rPr lang="en-US" sz="2800" dirty="0">
                <a:solidFill>
                  <a:schemeClr val="accent2"/>
                </a:solidFill>
              </a:rPr>
              <a:t>Specific application to the depth of the Moho beneath 48 states of the USA</a:t>
            </a:r>
          </a:p>
        </p:txBody>
      </p:sp>
    </p:spTree>
    <p:extLst>
      <p:ext uri="{BB962C8B-B14F-4D97-AF65-F5344CB8AC3E}">
        <p14:creationId xmlns:p14="http://schemas.microsoft.com/office/powerpoint/2010/main" val="628861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A982B-C735-CC42-BF18-8FE752ADC39A}"/>
              </a:ext>
            </a:extLst>
          </p:cNvPr>
          <p:cNvPicPr>
            <a:picLocks noChangeAspect="1"/>
          </p:cNvPicPr>
          <p:nvPr/>
        </p:nvPicPr>
        <p:blipFill rotWithShape="1">
          <a:blip r:embed="rId2"/>
          <a:srcRect l="8701" t="15142" r="5875" b="6102"/>
          <a:stretch/>
        </p:blipFill>
        <p:spPr>
          <a:xfrm rot="10800000">
            <a:off x="1689313" y="441700"/>
            <a:ext cx="8477574" cy="5861975"/>
          </a:xfrm>
          <a:prstGeom prst="rect">
            <a:avLst/>
          </a:prstGeom>
        </p:spPr>
      </p:pic>
    </p:spTree>
    <p:extLst>
      <p:ext uri="{BB962C8B-B14F-4D97-AF65-F5344CB8AC3E}">
        <p14:creationId xmlns:p14="http://schemas.microsoft.com/office/powerpoint/2010/main" val="4261554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0DB11-982F-8245-A0FC-0834507ADCC9}"/>
              </a:ext>
            </a:extLst>
          </p:cNvPr>
          <p:cNvPicPr>
            <a:picLocks noChangeAspect="1"/>
          </p:cNvPicPr>
          <p:nvPr/>
        </p:nvPicPr>
        <p:blipFill rotWithShape="1">
          <a:blip r:embed="rId2"/>
          <a:srcRect l="10056" t="5876" r="10876" b="52542"/>
          <a:stretch/>
        </p:blipFill>
        <p:spPr>
          <a:xfrm rot="10800000">
            <a:off x="2386738" y="1580827"/>
            <a:ext cx="7229959" cy="2851688"/>
          </a:xfrm>
          <a:prstGeom prst="rect">
            <a:avLst/>
          </a:prstGeom>
        </p:spPr>
      </p:pic>
    </p:spTree>
    <p:extLst>
      <p:ext uri="{BB962C8B-B14F-4D97-AF65-F5344CB8AC3E}">
        <p14:creationId xmlns:p14="http://schemas.microsoft.com/office/powerpoint/2010/main" val="3200697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F1FDD4-05EB-924D-8FA9-5174B852B01C}"/>
              </a:ext>
            </a:extLst>
          </p:cNvPr>
          <p:cNvPicPr>
            <a:picLocks noChangeAspect="1"/>
          </p:cNvPicPr>
          <p:nvPr/>
        </p:nvPicPr>
        <p:blipFill rotWithShape="1">
          <a:blip r:embed="rId2"/>
          <a:srcRect t="9379" b="8475"/>
          <a:stretch/>
        </p:blipFill>
        <p:spPr>
          <a:xfrm rot="10800000">
            <a:off x="1245031" y="550190"/>
            <a:ext cx="9144000" cy="5633634"/>
          </a:xfrm>
          <a:prstGeom prst="rect">
            <a:avLst/>
          </a:prstGeom>
        </p:spPr>
      </p:pic>
    </p:spTree>
    <p:extLst>
      <p:ext uri="{BB962C8B-B14F-4D97-AF65-F5344CB8AC3E}">
        <p14:creationId xmlns:p14="http://schemas.microsoft.com/office/powerpoint/2010/main" val="729386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BBF601-3DC9-4047-8995-ED3DE82C14CB}"/>
              </a:ext>
            </a:extLst>
          </p:cNvPr>
          <p:cNvPicPr>
            <a:picLocks noChangeAspect="1"/>
          </p:cNvPicPr>
          <p:nvPr/>
        </p:nvPicPr>
        <p:blipFill rotWithShape="1">
          <a:blip r:embed="rId2"/>
          <a:srcRect t="6102" b="29266"/>
          <a:stretch/>
        </p:blipFill>
        <p:spPr>
          <a:xfrm rot="10800000">
            <a:off x="1384516" y="821410"/>
            <a:ext cx="9144000" cy="4432516"/>
          </a:xfrm>
          <a:prstGeom prst="rect">
            <a:avLst/>
          </a:prstGeom>
        </p:spPr>
      </p:pic>
    </p:spTree>
    <p:extLst>
      <p:ext uri="{BB962C8B-B14F-4D97-AF65-F5344CB8AC3E}">
        <p14:creationId xmlns:p14="http://schemas.microsoft.com/office/powerpoint/2010/main" val="154423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F9B94C-6103-7F4E-AFE7-5E11C8C10520}"/>
              </a:ext>
            </a:extLst>
          </p:cNvPr>
          <p:cNvPicPr>
            <a:picLocks noChangeAspect="1"/>
          </p:cNvPicPr>
          <p:nvPr/>
        </p:nvPicPr>
        <p:blipFill rotWithShape="1">
          <a:blip r:embed="rId2"/>
          <a:srcRect t="13107" b="36610"/>
          <a:stretch/>
        </p:blipFill>
        <p:spPr>
          <a:xfrm rot="10800000">
            <a:off x="185050" y="82558"/>
            <a:ext cx="8873710" cy="3346442"/>
          </a:xfrm>
          <a:prstGeom prst="rect">
            <a:avLst/>
          </a:prstGeom>
        </p:spPr>
      </p:pic>
      <p:sp>
        <p:nvSpPr>
          <p:cNvPr id="4" name="TextBox 3">
            <a:extLst>
              <a:ext uri="{FF2B5EF4-FFF2-40B4-BE49-F238E27FC236}">
                <a16:creationId xmlns:a16="http://schemas.microsoft.com/office/drawing/2014/main" id="{82B5328C-7E55-9F4F-B726-66D25F75027D}"/>
              </a:ext>
            </a:extLst>
          </p:cNvPr>
          <p:cNvSpPr txBox="1"/>
          <p:nvPr/>
        </p:nvSpPr>
        <p:spPr>
          <a:xfrm>
            <a:off x="357530" y="4038955"/>
            <a:ext cx="11669155" cy="2031325"/>
          </a:xfrm>
          <a:prstGeom prst="rect">
            <a:avLst/>
          </a:prstGeom>
          <a:noFill/>
        </p:spPr>
        <p:txBody>
          <a:bodyPr wrap="square" rtlCol="0">
            <a:spAutoFit/>
          </a:bodyPr>
          <a:lstStyle/>
          <a:p>
            <a:r>
              <a:rPr lang="en-US" dirty="0"/>
              <a:t>Weighting by the inverse square root of the Data Covariance matrix helps to deal with data errors that are not drawn from the same distribution (we have more precise or accurate knowledge of some Moho depths than of others).  </a:t>
            </a:r>
          </a:p>
          <a:p>
            <a:endParaRPr lang="en-US" dirty="0"/>
          </a:p>
          <a:p>
            <a:endParaRPr lang="en-US" dirty="0"/>
          </a:p>
          <a:p>
            <a:r>
              <a:rPr lang="en-US" dirty="0"/>
              <a:t>Weighting by the inverse square root of the Model Covariance matrix  helps to deal with spatial gaps in data (blank regions).  Assume the simplest Moho that is consistent with prior knowledge.  Damping, flattening, smoothing, … </a:t>
            </a:r>
          </a:p>
          <a:p>
            <a:endParaRPr lang="en-US" dirty="0"/>
          </a:p>
        </p:txBody>
      </p:sp>
    </p:spTree>
    <p:extLst>
      <p:ext uri="{BB962C8B-B14F-4D97-AF65-F5344CB8AC3E}">
        <p14:creationId xmlns:p14="http://schemas.microsoft.com/office/powerpoint/2010/main" val="1651150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B5328C-7E55-9F4F-B726-66D25F75027D}"/>
              </a:ext>
            </a:extLst>
          </p:cNvPr>
          <p:cNvSpPr txBox="1"/>
          <p:nvPr/>
        </p:nvSpPr>
        <p:spPr>
          <a:xfrm>
            <a:off x="-138416" y="2228671"/>
            <a:ext cx="11669155" cy="1200329"/>
          </a:xfrm>
          <a:prstGeom prst="rect">
            <a:avLst/>
          </a:prstGeom>
          <a:noFill/>
        </p:spPr>
        <p:txBody>
          <a:bodyPr wrap="square" rtlCol="0">
            <a:spAutoFit/>
          </a:bodyPr>
          <a:lstStyle/>
          <a:p>
            <a:pPr algn="ctr"/>
            <a:r>
              <a:rPr lang="en-US" sz="3600" dirty="0"/>
              <a:t>The Data</a:t>
            </a:r>
          </a:p>
          <a:p>
            <a:pPr algn="ctr"/>
            <a:endParaRPr lang="en-US" sz="3600" dirty="0"/>
          </a:p>
        </p:txBody>
      </p:sp>
    </p:spTree>
    <p:extLst>
      <p:ext uri="{BB962C8B-B14F-4D97-AF65-F5344CB8AC3E}">
        <p14:creationId xmlns:p14="http://schemas.microsoft.com/office/powerpoint/2010/main" val="2795461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57D96-57D9-D94A-855B-36BFC1C11E23}"/>
              </a:ext>
            </a:extLst>
          </p:cNvPr>
          <p:cNvPicPr>
            <a:picLocks noChangeAspect="1"/>
          </p:cNvPicPr>
          <p:nvPr/>
        </p:nvPicPr>
        <p:blipFill>
          <a:blip r:embed="rId2"/>
          <a:stretch>
            <a:fillRect/>
          </a:stretch>
        </p:blipFill>
        <p:spPr>
          <a:xfrm>
            <a:off x="716249" y="141889"/>
            <a:ext cx="11295529" cy="6858000"/>
          </a:xfrm>
          <a:prstGeom prst="rect">
            <a:avLst/>
          </a:prstGeom>
        </p:spPr>
      </p:pic>
      <p:sp>
        <p:nvSpPr>
          <p:cNvPr id="3" name="TextBox 2">
            <a:extLst>
              <a:ext uri="{FF2B5EF4-FFF2-40B4-BE49-F238E27FC236}">
                <a16:creationId xmlns:a16="http://schemas.microsoft.com/office/drawing/2014/main" id="{979DDCBB-4739-2349-9E8F-7F105A7E8C5E}"/>
              </a:ext>
            </a:extLst>
          </p:cNvPr>
          <p:cNvSpPr txBox="1"/>
          <p:nvPr/>
        </p:nvSpPr>
        <p:spPr>
          <a:xfrm>
            <a:off x="141889" y="236483"/>
            <a:ext cx="11524593" cy="400110"/>
          </a:xfrm>
          <a:prstGeom prst="rect">
            <a:avLst/>
          </a:prstGeom>
          <a:noFill/>
        </p:spPr>
        <p:txBody>
          <a:bodyPr wrap="square" rtlCol="0">
            <a:spAutoFit/>
          </a:bodyPr>
          <a:lstStyle/>
          <a:p>
            <a:r>
              <a:rPr lang="en-US" sz="2000" dirty="0">
                <a:solidFill>
                  <a:schemeClr val="accent2"/>
                </a:solidFill>
              </a:rPr>
              <a:t>Provided by EARS data service</a:t>
            </a:r>
          </a:p>
        </p:txBody>
      </p:sp>
    </p:spTree>
    <p:extLst>
      <p:ext uri="{BB962C8B-B14F-4D97-AF65-F5344CB8AC3E}">
        <p14:creationId xmlns:p14="http://schemas.microsoft.com/office/powerpoint/2010/main" val="3972200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8DFFEE-3BAF-7341-A87B-166596039D22}"/>
              </a:ext>
            </a:extLst>
          </p:cNvPr>
          <p:cNvPicPr>
            <a:picLocks noChangeAspect="1"/>
          </p:cNvPicPr>
          <p:nvPr/>
        </p:nvPicPr>
        <p:blipFill>
          <a:blip r:embed="rId2"/>
          <a:stretch>
            <a:fillRect/>
          </a:stretch>
        </p:blipFill>
        <p:spPr>
          <a:xfrm>
            <a:off x="2353717" y="404964"/>
            <a:ext cx="9522973" cy="6317063"/>
          </a:xfrm>
          <a:prstGeom prst="rect">
            <a:avLst/>
          </a:prstGeom>
        </p:spPr>
      </p:pic>
      <p:sp>
        <p:nvSpPr>
          <p:cNvPr id="3" name="TextBox 2">
            <a:extLst>
              <a:ext uri="{FF2B5EF4-FFF2-40B4-BE49-F238E27FC236}">
                <a16:creationId xmlns:a16="http://schemas.microsoft.com/office/drawing/2014/main" id="{55723C9C-7326-4447-8C3F-003EA8283CDD}"/>
              </a:ext>
            </a:extLst>
          </p:cNvPr>
          <p:cNvSpPr txBox="1"/>
          <p:nvPr/>
        </p:nvSpPr>
        <p:spPr>
          <a:xfrm>
            <a:off x="599090" y="404964"/>
            <a:ext cx="2443655" cy="1015663"/>
          </a:xfrm>
          <a:prstGeom prst="rect">
            <a:avLst/>
          </a:prstGeom>
          <a:noFill/>
        </p:spPr>
        <p:txBody>
          <a:bodyPr wrap="square" rtlCol="0">
            <a:spAutoFit/>
          </a:bodyPr>
          <a:lstStyle/>
          <a:p>
            <a:r>
              <a:rPr lang="en-US" sz="2000" dirty="0">
                <a:solidFill>
                  <a:schemeClr val="accent2"/>
                </a:solidFill>
              </a:rPr>
              <a:t>EARS downloaded at </a:t>
            </a:r>
          </a:p>
          <a:p>
            <a:r>
              <a:rPr lang="en-US" sz="2000" dirty="0">
                <a:solidFill>
                  <a:schemeClr val="accent2"/>
                </a:solidFill>
              </a:rPr>
              <a:t>an earlier date and</a:t>
            </a:r>
          </a:p>
          <a:p>
            <a:r>
              <a:rPr lang="en-US" sz="2000" dirty="0">
                <a:solidFill>
                  <a:schemeClr val="accent2"/>
                </a:solidFill>
              </a:rPr>
              <a:t>Plotted with </a:t>
            </a:r>
            <a:r>
              <a:rPr lang="en-US" sz="2000" dirty="0" err="1">
                <a:solidFill>
                  <a:schemeClr val="accent2"/>
                </a:solidFill>
              </a:rPr>
              <a:t>pGMT</a:t>
            </a:r>
            <a:r>
              <a:rPr lang="en-US" sz="2000" dirty="0">
                <a:solidFill>
                  <a:schemeClr val="accent2"/>
                </a:solidFill>
              </a:rPr>
              <a:t>!</a:t>
            </a:r>
          </a:p>
        </p:txBody>
      </p:sp>
    </p:spTree>
    <p:extLst>
      <p:ext uri="{BB962C8B-B14F-4D97-AF65-F5344CB8AC3E}">
        <p14:creationId xmlns:p14="http://schemas.microsoft.com/office/powerpoint/2010/main" val="309450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FE2C2D-CBEB-1145-8E53-92528F43FBAB}"/>
              </a:ext>
            </a:extLst>
          </p:cNvPr>
          <p:cNvPicPr>
            <a:picLocks noChangeAspect="1"/>
          </p:cNvPicPr>
          <p:nvPr/>
        </p:nvPicPr>
        <p:blipFill>
          <a:blip r:embed="rId2"/>
          <a:stretch>
            <a:fillRect/>
          </a:stretch>
        </p:blipFill>
        <p:spPr>
          <a:xfrm>
            <a:off x="6249035" y="453145"/>
            <a:ext cx="5654794" cy="3751107"/>
          </a:xfrm>
          <a:prstGeom prst="rect">
            <a:avLst/>
          </a:prstGeom>
        </p:spPr>
      </p:pic>
      <p:pic>
        <p:nvPicPr>
          <p:cNvPr id="3" name="Picture 2">
            <a:extLst>
              <a:ext uri="{FF2B5EF4-FFF2-40B4-BE49-F238E27FC236}">
                <a16:creationId xmlns:a16="http://schemas.microsoft.com/office/drawing/2014/main" id="{5F7ADFAE-0F96-7443-8B9E-73BD49F748CA}"/>
              </a:ext>
            </a:extLst>
          </p:cNvPr>
          <p:cNvPicPr>
            <a:picLocks noChangeAspect="1"/>
          </p:cNvPicPr>
          <p:nvPr/>
        </p:nvPicPr>
        <p:blipFill>
          <a:blip r:embed="rId3"/>
          <a:stretch>
            <a:fillRect/>
          </a:stretch>
        </p:blipFill>
        <p:spPr>
          <a:xfrm>
            <a:off x="-1" y="0"/>
            <a:ext cx="5942968" cy="3608230"/>
          </a:xfrm>
          <a:prstGeom prst="rect">
            <a:avLst/>
          </a:prstGeom>
        </p:spPr>
      </p:pic>
      <p:sp>
        <p:nvSpPr>
          <p:cNvPr id="4" name="TextBox 3">
            <a:extLst>
              <a:ext uri="{FF2B5EF4-FFF2-40B4-BE49-F238E27FC236}">
                <a16:creationId xmlns:a16="http://schemas.microsoft.com/office/drawing/2014/main" id="{DBF0031A-843E-F945-A9AB-B1BB16D3031B}"/>
              </a:ext>
            </a:extLst>
          </p:cNvPr>
          <p:cNvSpPr txBox="1"/>
          <p:nvPr/>
        </p:nvSpPr>
        <p:spPr>
          <a:xfrm>
            <a:off x="675860" y="5536095"/>
            <a:ext cx="8040757" cy="646331"/>
          </a:xfrm>
          <a:prstGeom prst="rect">
            <a:avLst/>
          </a:prstGeom>
          <a:noFill/>
        </p:spPr>
        <p:txBody>
          <a:bodyPr wrap="square" rtlCol="0">
            <a:spAutoFit/>
          </a:bodyPr>
          <a:lstStyle/>
          <a:p>
            <a:r>
              <a:rPr lang="en-US" dirty="0"/>
              <a:t>Next: Split EARS data into estimates for </a:t>
            </a:r>
            <a:r>
              <a:rPr lang="en-US" dirty="0" err="1"/>
              <a:t>USArray</a:t>
            </a:r>
            <a:r>
              <a:rPr lang="en-US" dirty="0"/>
              <a:t> TA stations and non-TA stations</a:t>
            </a:r>
          </a:p>
          <a:p>
            <a:endParaRPr lang="en-US" dirty="0"/>
          </a:p>
        </p:txBody>
      </p:sp>
    </p:spTree>
    <p:extLst>
      <p:ext uri="{BB962C8B-B14F-4D97-AF65-F5344CB8AC3E}">
        <p14:creationId xmlns:p14="http://schemas.microsoft.com/office/powerpoint/2010/main" val="3865191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F0031A-843E-F945-A9AB-B1BB16D3031B}"/>
              </a:ext>
            </a:extLst>
          </p:cNvPr>
          <p:cNvSpPr txBox="1"/>
          <p:nvPr/>
        </p:nvSpPr>
        <p:spPr>
          <a:xfrm>
            <a:off x="308112" y="5754756"/>
            <a:ext cx="8468139" cy="369332"/>
          </a:xfrm>
          <a:prstGeom prst="rect">
            <a:avLst/>
          </a:prstGeom>
          <a:noFill/>
        </p:spPr>
        <p:txBody>
          <a:bodyPr wrap="square" rtlCol="0">
            <a:spAutoFit/>
          </a:bodyPr>
          <a:lstStyle/>
          <a:p>
            <a:r>
              <a:rPr lang="en-US" dirty="0"/>
              <a:t>Next: Use Moho estimates from non-TA stations to predict Moho depth at TA stations</a:t>
            </a:r>
          </a:p>
        </p:txBody>
      </p:sp>
      <p:pic>
        <p:nvPicPr>
          <p:cNvPr id="5" name="Picture 4">
            <a:extLst>
              <a:ext uri="{FF2B5EF4-FFF2-40B4-BE49-F238E27FC236}">
                <a16:creationId xmlns:a16="http://schemas.microsoft.com/office/drawing/2014/main" id="{6C8B8ED9-BEE0-F747-89FB-BDDFE70DCFAB}"/>
              </a:ext>
            </a:extLst>
          </p:cNvPr>
          <p:cNvPicPr>
            <a:picLocks noChangeAspect="1"/>
          </p:cNvPicPr>
          <p:nvPr/>
        </p:nvPicPr>
        <p:blipFill>
          <a:blip r:embed="rId2"/>
          <a:stretch>
            <a:fillRect/>
          </a:stretch>
        </p:blipFill>
        <p:spPr>
          <a:xfrm>
            <a:off x="34446" y="225834"/>
            <a:ext cx="6061554" cy="4020931"/>
          </a:xfrm>
          <a:prstGeom prst="rect">
            <a:avLst/>
          </a:prstGeom>
        </p:spPr>
      </p:pic>
      <p:pic>
        <p:nvPicPr>
          <p:cNvPr id="6" name="Picture 5">
            <a:extLst>
              <a:ext uri="{FF2B5EF4-FFF2-40B4-BE49-F238E27FC236}">
                <a16:creationId xmlns:a16="http://schemas.microsoft.com/office/drawing/2014/main" id="{9AABDA47-D00C-4B48-A22A-711E32AE7ACA}"/>
              </a:ext>
            </a:extLst>
          </p:cNvPr>
          <p:cNvPicPr>
            <a:picLocks noChangeAspect="1"/>
          </p:cNvPicPr>
          <p:nvPr/>
        </p:nvPicPr>
        <p:blipFill>
          <a:blip r:embed="rId3"/>
          <a:stretch>
            <a:fillRect/>
          </a:stretch>
        </p:blipFill>
        <p:spPr>
          <a:xfrm>
            <a:off x="6096002" y="225834"/>
            <a:ext cx="6061552" cy="4020930"/>
          </a:xfrm>
          <a:prstGeom prst="rect">
            <a:avLst/>
          </a:prstGeom>
        </p:spPr>
      </p:pic>
      <p:sp>
        <p:nvSpPr>
          <p:cNvPr id="7" name="TextBox 6">
            <a:extLst>
              <a:ext uri="{FF2B5EF4-FFF2-40B4-BE49-F238E27FC236}">
                <a16:creationId xmlns:a16="http://schemas.microsoft.com/office/drawing/2014/main" id="{52B19A29-6B32-0F4F-A35D-A78D1094A5C2}"/>
              </a:ext>
            </a:extLst>
          </p:cNvPr>
          <p:cNvSpPr txBox="1"/>
          <p:nvPr/>
        </p:nvSpPr>
        <p:spPr>
          <a:xfrm>
            <a:off x="4731026" y="2236299"/>
            <a:ext cx="1182757" cy="646331"/>
          </a:xfrm>
          <a:prstGeom prst="rect">
            <a:avLst/>
          </a:prstGeom>
          <a:noFill/>
        </p:spPr>
        <p:txBody>
          <a:bodyPr wrap="square" rtlCol="0">
            <a:spAutoFit/>
          </a:bodyPr>
          <a:lstStyle/>
          <a:p>
            <a:r>
              <a:rPr lang="en-US" dirty="0">
                <a:solidFill>
                  <a:schemeClr val="bg1">
                    <a:lumMod val="95000"/>
                  </a:schemeClr>
                </a:solidFill>
              </a:rPr>
              <a:t>Training data</a:t>
            </a:r>
          </a:p>
        </p:txBody>
      </p:sp>
      <p:sp>
        <p:nvSpPr>
          <p:cNvPr id="10" name="TextBox 9">
            <a:extLst>
              <a:ext uri="{FF2B5EF4-FFF2-40B4-BE49-F238E27FC236}">
                <a16:creationId xmlns:a16="http://schemas.microsoft.com/office/drawing/2014/main" id="{11C07DCB-4814-A04F-9FAB-DBD0BFBE1854}"/>
              </a:ext>
            </a:extLst>
          </p:cNvPr>
          <p:cNvSpPr txBox="1"/>
          <p:nvPr/>
        </p:nvSpPr>
        <p:spPr>
          <a:xfrm>
            <a:off x="10717695" y="2236298"/>
            <a:ext cx="1182757" cy="646331"/>
          </a:xfrm>
          <a:prstGeom prst="rect">
            <a:avLst/>
          </a:prstGeom>
          <a:noFill/>
        </p:spPr>
        <p:txBody>
          <a:bodyPr wrap="square" rtlCol="0">
            <a:spAutoFit/>
          </a:bodyPr>
          <a:lstStyle/>
          <a:p>
            <a:r>
              <a:rPr lang="en-US" dirty="0">
                <a:solidFill>
                  <a:schemeClr val="bg1">
                    <a:lumMod val="95000"/>
                  </a:schemeClr>
                </a:solidFill>
              </a:rPr>
              <a:t>Testing data</a:t>
            </a:r>
          </a:p>
        </p:txBody>
      </p:sp>
    </p:spTree>
    <p:extLst>
      <p:ext uri="{BB962C8B-B14F-4D97-AF65-F5344CB8AC3E}">
        <p14:creationId xmlns:p14="http://schemas.microsoft.com/office/powerpoint/2010/main" val="3467186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B5328C-7E55-9F4F-B726-66D25F75027D}"/>
              </a:ext>
            </a:extLst>
          </p:cNvPr>
          <p:cNvSpPr txBox="1"/>
          <p:nvPr/>
        </p:nvSpPr>
        <p:spPr>
          <a:xfrm>
            <a:off x="-138416" y="2228671"/>
            <a:ext cx="11669155" cy="1200329"/>
          </a:xfrm>
          <a:prstGeom prst="rect">
            <a:avLst/>
          </a:prstGeom>
          <a:noFill/>
        </p:spPr>
        <p:txBody>
          <a:bodyPr wrap="square" rtlCol="0">
            <a:spAutoFit/>
          </a:bodyPr>
          <a:lstStyle/>
          <a:p>
            <a:pPr algn="ctr"/>
            <a:r>
              <a:rPr lang="en-US" sz="3600" dirty="0"/>
              <a:t>The Intro</a:t>
            </a:r>
          </a:p>
          <a:p>
            <a:pPr algn="ctr"/>
            <a:endParaRPr lang="en-US" sz="3600" dirty="0"/>
          </a:p>
        </p:txBody>
      </p:sp>
    </p:spTree>
    <p:extLst>
      <p:ext uri="{BB962C8B-B14F-4D97-AF65-F5344CB8AC3E}">
        <p14:creationId xmlns:p14="http://schemas.microsoft.com/office/powerpoint/2010/main" val="3021533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F0031A-843E-F945-A9AB-B1BB16D3031B}"/>
              </a:ext>
            </a:extLst>
          </p:cNvPr>
          <p:cNvSpPr txBox="1"/>
          <p:nvPr/>
        </p:nvSpPr>
        <p:spPr>
          <a:xfrm>
            <a:off x="1036982" y="5288855"/>
            <a:ext cx="2385394" cy="523220"/>
          </a:xfrm>
          <a:prstGeom prst="rect">
            <a:avLst/>
          </a:prstGeom>
          <a:noFill/>
        </p:spPr>
        <p:txBody>
          <a:bodyPr wrap="square" rtlCol="0">
            <a:spAutoFit/>
          </a:bodyPr>
          <a:lstStyle/>
          <a:p>
            <a:r>
              <a:rPr lang="en-US" sz="2800" dirty="0"/>
              <a:t>Kriging</a:t>
            </a:r>
          </a:p>
        </p:txBody>
      </p:sp>
      <p:pic>
        <p:nvPicPr>
          <p:cNvPr id="5" name="Picture 4">
            <a:extLst>
              <a:ext uri="{FF2B5EF4-FFF2-40B4-BE49-F238E27FC236}">
                <a16:creationId xmlns:a16="http://schemas.microsoft.com/office/drawing/2014/main" id="{65413BCF-36F8-924D-8FF8-5D0CC6D6345A}"/>
              </a:ext>
            </a:extLst>
          </p:cNvPr>
          <p:cNvPicPr>
            <a:picLocks noChangeAspect="1"/>
          </p:cNvPicPr>
          <p:nvPr/>
        </p:nvPicPr>
        <p:blipFill>
          <a:blip r:embed="rId3"/>
          <a:stretch>
            <a:fillRect/>
          </a:stretch>
        </p:blipFill>
        <p:spPr>
          <a:xfrm>
            <a:off x="14568" y="7176"/>
            <a:ext cx="6061554" cy="4020931"/>
          </a:xfrm>
          <a:prstGeom prst="rect">
            <a:avLst/>
          </a:prstGeom>
        </p:spPr>
      </p:pic>
      <p:pic>
        <p:nvPicPr>
          <p:cNvPr id="6" name="Picture 5">
            <a:extLst>
              <a:ext uri="{FF2B5EF4-FFF2-40B4-BE49-F238E27FC236}">
                <a16:creationId xmlns:a16="http://schemas.microsoft.com/office/drawing/2014/main" id="{5C58F87A-C422-314D-B7D9-97AC00ABD9BE}"/>
              </a:ext>
            </a:extLst>
          </p:cNvPr>
          <p:cNvPicPr>
            <a:picLocks noChangeAspect="1"/>
          </p:cNvPicPr>
          <p:nvPr/>
        </p:nvPicPr>
        <p:blipFill>
          <a:blip r:embed="rId4"/>
          <a:stretch>
            <a:fillRect/>
          </a:stretch>
        </p:blipFill>
        <p:spPr>
          <a:xfrm>
            <a:off x="6096000" y="3525626"/>
            <a:ext cx="6061552" cy="4020930"/>
          </a:xfrm>
          <a:prstGeom prst="rect">
            <a:avLst/>
          </a:prstGeom>
        </p:spPr>
      </p:pic>
      <p:pic>
        <p:nvPicPr>
          <p:cNvPr id="7" name="Picture 6">
            <a:extLst>
              <a:ext uri="{FF2B5EF4-FFF2-40B4-BE49-F238E27FC236}">
                <a16:creationId xmlns:a16="http://schemas.microsoft.com/office/drawing/2014/main" id="{66674B1D-1981-5046-ABE9-AC008F62B567}"/>
              </a:ext>
            </a:extLst>
          </p:cNvPr>
          <p:cNvPicPr>
            <a:picLocks noChangeAspect="1"/>
          </p:cNvPicPr>
          <p:nvPr/>
        </p:nvPicPr>
        <p:blipFill rotWithShape="1">
          <a:blip r:embed="rId5"/>
          <a:srcRect b="17842"/>
          <a:stretch/>
        </p:blipFill>
        <p:spPr>
          <a:xfrm>
            <a:off x="6056242" y="7177"/>
            <a:ext cx="6101310" cy="3325198"/>
          </a:xfrm>
          <a:prstGeom prst="rect">
            <a:avLst/>
          </a:prstGeom>
        </p:spPr>
      </p:pic>
      <p:sp>
        <p:nvSpPr>
          <p:cNvPr id="8" name="Down Arrow 7">
            <a:extLst>
              <a:ext uri="{FF2B5EF4-FFF2-40B4-BE49-F238E27FC236}">
                <a16:creationId xmlns:a16="http://schemas.microsoft.com/office/drawing/2014/main" id="{705856CD-B29A-CB4B-BC62-2405994F4EDE}"/>
              </a:ext>
            </a:extLst>
          </p:cNvPr>
          <p:cNvSpPr/>
          <p:nvPr/>
        </p:nvSpPr>
        <p:spPr>
          <a:xfrm rot="16200000">
            <a:off x="5815078" y="335949"/>
            <a:ext cx="522087" cy="9848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3F2A45-0E99-DB4D-BC20-493046DA0C8B}"/>
              </a:ext>
            </a:extLst>
          </p:cNvPr>
          <p:cNvSpPr txBox="1"/>
          <p:nvPr/>
        </p:nvSpPr>
        <p:spPr>
          <a:xfrm>
            <a:off x="4685959" y="1963656"/>
            <a:ext cx="1182757" cy="646331"/>
          </a:xfrm>
          <a:prstGeom prst="rect">
            <a:avLst/>
          </a:prstGeom>
          <a:noFill/>
        </p:spPr>
        <p:txBody>
          <a:bodyPr wrap="square" rtlCol="0">
            <a:spAutoFit/>
          </a:bodyPr>
          <a:lstStyle/>
          <a:p>
            <a:r>
              <a:rPr lang="en-US" dirty="0">
                <a:solidFill>
                  <a:schemeClr val="bg1">
                    <a:lumMod val="95000"/>
                  </a:schemeClr>
                </a:solidFill>
              </a:rPr>
              <a:t>Training data</a:t>
            </a:r>
          </a:p>
        </p:txBody>
      </p:sp>
      <p:sp>
        <p:nvSpPr>
          <p:cNvPr id="10" name="TextBox 9">
            <a:extLst>
              <a:ext uri="{FF2B5EF4-FFF2-40B4-BE49-F238E27FC236}">
                <a16:creationId xmlns:a16="http://schemas.microsoft.com/office/drawing/2014/main" id="{DEF8EA7E-944A-EC44-8A0D-8F26503E47BA}"/>
              </a:ext>
            </a:extLst>
          </p:cNvPr>
          <p:cNvSpPr txBox="1"/>
          <p:nvPr/>
        </p:nvSpPr>
        <p:spPr>
          <a:xfrm>
            <a:off x="10588485" y="1695072"/>
            <a:ext cx="1182757" cy="923330"/>
          </a:xfrm>
          <a:prstGeom prst="rect">
            <a:avLst/>
          </a:prstGeom>
          <a:noFill/>
        </p:spPr>
        <p:txBody>
          <a:bodyPr wrap="square" rtlCol="0">
            <a:spAutoFit/>
          </a:bodyPr>
          <a:lstStyle/>
          <a:p>
            <a:r>
              <a:rPr lang="en-US" dirty="0">
                <a:solidFill>
                  <a:schemeClr val="bg1">
                    <a:lumMod val="95000"/>
                  </a:schemeClr>
                </a:solidFill>
              </a:rPr>
              <a:t>predicted data at test points</a:t>
            </a:r>
          </a:p>
        </p:txBody>
      </p:sp>
      <p:sp>
        <p:nvSpPr>
          <p:cNvPr id="11" name="TextBox 10">
            <a:extLst>
              <a:ext uri="{FF2B5EF4-FFF2-40B4-BE49-F238E27FC236}">
                <a16:creationId xmlns:a16="http://schemas.microsoft.com/office/drawing/2014/main" id="{DC798C89-A895-CD40-A60A-2DE21AABF963}"/>
              </a:ext>
            </a:extLst>
          </p:cNvPr>
          <p:cNvSpPr txBox="1"/>
          <p:nvPr/>
        </p:nvSpPr>
        <p:spPr>
          <a:xfrm>
            <a:off x="6453808" y="5486817"/>
            <a:ext cx="1182757" cy="646331"/>
          </a:xfrm>
          <a:prstGeom prst="rect">
            <a:avLst/>
          </a:prstGeom>
          <a:noFill/>
        </p:spPr>
        <p:txBody>
          <a:bodyPr wrap="square" rtlCol="0">
            <a:spAutoFit/>
          </a:bodyPr>
          <a:lstStyle/>
          <a:p>
            <a:r>
              <a:rPr lang="en-US" dirty="0">
                <a:solidFill>
                  <a:schemeClr val="bg1">
                    <a:lumMod val="95000"/>
                  </a:schemeClr>
                </a:solidFill>
              </a:rPr>
              <a:t>Testing data</a:t>
            </a:r>
          </a:p>
        </p:txBody>
      </p:sp>
      <p:sp>
        <p:nvSpPr>
          <p:cNvPr id="12" name="TextBox 11">
            <a:extLst>
              <a:ext uri="{FF2B5EF4-FFF2-40B4-BE49-F238E27FC236}">
                <a16:creationId xmlns:a16="http://schemas.microsoft.com/office/drawing/2014/main" id="{AEA00D01-902F-0742-B6FA-7FE85213175E}"/>
              </a:ext>
            </a:extLst>
          </p:cNvPr>
          <p:cNvSpPr txBox="1"/>
          <p:nvPr/>
        </p:nvSpPr>
        <p:spPr>
          <a:xfrm>
            <a:off x="10667997" y="5150184"/>
            <a:ext cx="1182757" cy="923330"/>
          </a:xfrm>
          <a:prstGeom prst="rect">
            <a:avLst/>
          </a:prstGeom>
          <a:noFill/>
        </p:spPr>
        <p:txBody>
          <a:bodyPr wrap="square" rtlCol="0">
            <a:spAutoFit/>
          </a:bodyPr>
          <a:lstStyle/>
          <a:p>
            <a:r>
              <a:rPr lang="en-US" dirty="0">
                <a:solidFill>
                  <a:schemeClr val="bg1">
                    <a:lumMod val="95000"/>
                  </a:schemeClr>
                </a:solidFill>
              </a:rPr>
              <a:t>actual data at test points</a:t>
            </a:r>
          </a:p>
        </p:txBody>
      </p:sp>
    </p:spTree>
    <p:extLst>
      <p:ext uri="{BB962C8B-B14F-4D97-AF65-F5344CB8AC3E}">
        <p14:creationId xmlns:p14="http://schemas.microsoft.com/office/powerpoint/2010/main" val="1256066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425402-E035-664C-A1CD-198FD1780A70}"/>
              </a:ext>
            </a:extLst>
          </p:cNvPr>
          <p:cNvPicPr>
            <a:picLocks noChangeAspect="1"/>
          </p:cNvPicPr>
          <p:nvPr/>
        </p:nvPicPr>
        <p:blipFill rotWithShape="1">
          <a:blip r:embed="rId3"/>
          <a:srcRect b="15859"/>
          <a:stretch/>
        </p:blipFill>
        <p:spPr>
          <a:xfrm>
            <a:off x="6025109" y="9849"/>
            <a:ext cx="6125816" cy="3419151"/>
          </a:xfrm>
          <a:prstGeom prst="rect">
            <a:avLst/>
          </a:prstGeom>
        </p:spPr>
      </p:pic>
      <p:sp>
        <p:nvSpPr>
          <p:cNvPr id="4" name="TextBox 3">
            <a:extLst>
              <a:ext uri="{FF2B5EF4-FFF2-40B4-BE49-F238E27FC236}">
                <a16:creationId xmlns:a16="http://schemas.microsoft.com/office/drawing/2014/main" id="{DBF0031A-843E-F945-A9AB-B1BB16D3031B}"/>
              </a:ext>
            </a:extLst>
          </p:cNvPr>
          <p:cNvSpPr txBox="1"/>
          <p:nvPr/>
        </p:nvSpPr>
        <p:spPr>
          <a:xfrm>
            <a:off x="1024388" y="5119407"/>
            <a:ext cx="4041914" cy="954107"/>
          </a:xfrm>
          <a:prstGeom prst="rect">
            <a:avLst/>
          </a:prstGeom>
          <a:noFill/>
        </p:spPr>
        <p:txBody>
          <a:bodyPr wrap="square" rtlCol="0">
            <a:spAutoFit/>
          </a:bodyPr>
          <a:lstStyle/>
          <a:p>
            <a:r>
              <a:rPr lang="en-US" sz="2800" dirty="0"/>
              <a:t>Weighted Nearest-Neighbor averaging</a:t>
            </a:r>
          </a:p>
        </p:txBody>
      </p:sp>
      <p:pic>
        <p:nvPicPr>
          <p:cNvPr id="5" name="Picture 4">
            <a:extLst>
              <a:ext uri="{FF2B5EF4-FFF2-40B4-BE49-F238E27FC236}">
                <a16:creationId xmlns:a16="http://schemas.microsoft.com/office/drawing/2014/main" id="{65413BCF-36F8-924D-8FF8-5D0CC6D6345A}"/>
              </a:ext>
            </a:extLst>
          </p:cNvPr>
          <p:cNvPicPr>
            <a:picLocks noChangeAspect="1"/>
          </p:cNvPicPr>
          <p:nvPr/>
        </p:nvPicPr>
        <p:blipFill>
          <a:blip r:embed="rId4"/>
          <a:stretch>
            <a:fillRect/>
          </a:stretch>
        </p:blipFill>
        <p:spPr>
          <a:xfrm>
            <a:off x="14568" y="7176"/>
            <a:ext cx="6061554" cy="4020931"/>
          </a:xfrm>
          <a:prstGeom prst="rect">
            <a:avLst/>
          </a:prstGeom>
        </p:spPr>
      </p:pic>
      <p:pic>
        <p:nvPicPr>
          <p:cNvPr id="6" name="Picture 5">
            <a:extLst>
              <a:ext uri="{FF2B5EF4-FFF2-40B4-BE49-F238E27FC236}">
                <a16:creationId xmlns:a16="http://schemas.microsoft.com/office/drawing/2014/main" id="{5C58F87A-C422-314D-B7D9-97AC00ABD9BE}"/>
              </a:ext>
            </a:extLst>
          </p:cNvPr>
          <p:cNvPicPr>
            <a:picLocks noChangeAspect="1"/>
          </p:cNvPicPr>
          <p:nvPr/>
        </p:nvPicPr>
        <p:blipFill>
          <a:blip r:embed="rId5"/>
          <a:stretch>
            <a:fillRect/>
          </a:stretch>
        </p:blipFill>
        <p:spPr>
          <a:xfrm>
            <a:off x="6096000" y="3525626"/>
            <a:ext cx="6061552" cy="4020930"/>
          </a:xfrm>
          <a:prstGeom prst="rect">
            <a:avLst/>
          </a:prstGeom>
        </p:spPr>
      </p:pic>
      <p:sp>
        <p:nvSpPr>
          <p:cNvPr id="8" name="Down Arrow 7">
            <a:extLst>
              <a:ext uri="{FF2B5EF4-FFF2-40B4-BE49-F238E27FC236}">
                <a16:creationId xmlns:a16="http://schemas.microsoft.com/office/drawing/2014/main" id="{705856CD-B29A-CB4B-BC62-2405994F4EDE}"/>
              </a:ext>
            </a:extLst>
          </p:cNvPr>
          <p:cNvSpPr/>
          <p:nvPr/>
        </p:nvSpPr>
        <p:spPr>
          <a:xfrm rot="16200000">
            <a:off x="5815078" y="335949"/>
            <a:ext cx="522087" cy="9848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3F2A45-0E99-DB4D-BC20-493046DA0C8B}"/>
              </a:ext>
            </a:extLst>
          </p:cNvPr>
          <p:cNvSpPr txBox="1"/>
          <p:nvPr/>
        </p:nvSpPr>
        <p:spPr>
          <a:xfrm>
            <a:off x="4685959" y="1963656"/>
            <a:ext cx="1182757" cy="646331"/>
          </a:xfrm>
          <a:prstGeom prst="rect">
            <a:avLst/>
          </a:prstGeom>
          <a:noFill/>
        </p:spPr>
        <p:txBody>
          <a:bodyPr wrap="square" rtlCol="0">
            <a:spAutoFit/>
          </a:bodyPr>
          <a:lstStyle/>
          <a:p>
            <a:r>
              <a:rPr lang="en-US" dirty="0">
                <a:solidFill>
                  <a:schemeClr val="bg1">
                    <a:lumMod val="95000"/>
                  </a:schemeClr>
                </a:solidFill>
              </a:rPr>
              <a:t>Training data</a:t>
            </a:r>
          </a:p>
        </p:txBody>
      </p:sp>
      <p:sp>
        <p:nvSpPr>
          <p:cNvPr id="10" name="TextBox 9">
            <a:extLst>
              <a:ext uri="{FF2B5EF4-FFF2-40B4-BE49-F238E27FC236}">
                <a16:creationId xmlns:a16="http://schemas.microsoft.com/office/drawing/2014/main" id="{DEF8EA7E-944A-EC44-8A0D-8F26503E47BA}"/>
              </a:ext>
            </a:extLst>
          </p:cNvPr>
          <p:cNvSpPr txBox="1"/>
          <p:nvPr/>
        </p:nvSpPr>
        <p:spPr>
          <a:xfrm>
            <a:off x="10588485" y="1695072"/>
            <a:ext cx="1182757" cy="923330"/>
          </a:xfrm>
          <a:prstGeom prst="rect">
            <a:avLst/>
          </a:prstGeom>
          <a:noFill/>
        </p:spPr>
        <p:txBody>
          <a:bodyPr wrap="square" rtlCol="0">
            <a:spAutoFit/>
          </a:bodyPr>
          <a:lstStyle/>
          <a:p>
            <a:r>
              <a:rPr lang="en-US" dirty="0">
                <a:solidFill>
                  <a:schemeClr val="bg1">
                    <a:lumMod val="95000"/>
                  </a:schemeClr>
                </a:solidFill>
              </a:rPr>
              <a:t>predicted data at test points</a:t>
            </a:r>
          </a:p>
        </p:txBody>
      </p:sp>
      <p:sp>
        <p:nvSpPr>
          <p:cNvPr id="11" name="TextBox 10">
            <a:extLst>
              <a:ext uri="{FF2B5EF4-FFF2-40B4-BE49-F238E27FC236}">
                <a16:creationId xmlns:a16="http://schemas.microsoft.com/office/drawing/2014/main" id="{DC798C89-A895-CD40-A60A-2DE21AABF963}"/>
              </a:ext>
            </a:extLst>
          </p:cNvPr>
          <p:cNvSpPr txBox="1"/>
          <p:nvPr/>
        </p:nvSpPr>
        <p:spPr>
          <a:xfrm>
            <a:off x="6453808" y="5486817"/>
            <a:ext cx="1182757" cy="646331"/>
          </a:xfrm>
          <a:prstGeom prst="rect">
            <a:avLst/>
          </a:prstGeom>
          <a:noFill/>
        </p:spPr>
        <p:txBody>
          <a:bodyPr wrap="square" rtlCol="0">
            <a:spAutoFit/>
          </a:bodyPr>
          <a:lstStyle/>
          <a:p>
            <a:r>
              <a:rPr lang="en-US" dirty="0">
                <a:solidFill>
                  <a:schemeClr val="bg1">
                    <a:lumMod val="95000"/>
                  </a:schemeClr>
                </a:solidFill>
              </a:rPr>
              <a:t>Testing data</a:t>
            </a:r>
          </a:p>
        </p:txBody>
      </p:sp>
      <p:sp>
        <p:nvSpPr>
          <p:cNvPr id="12" name="TextBox 11">
            <a:extLst>
              <a:ext uri="{FF2B5EF4-FFF2-40B4-BE49-F238E27FC236}">
                <a16:creationId xmlns:a16="http://schemas.microsoft.com/office/drawing/2014/main" id="{AEA00D01-902F-0742-B6FA-7FE85213175E}"/>
              </a:ext>
            </a:extLst>
          </p:cNvPr>
          <p:cNvSpPr txBox="1"/>
          <p:nvPr/>
        </p:nvSpPr>
        <p:spPr>
          <a:xfrm>
            <a:off x="10667997" y="5150184"/>
            <a:ext cx="1182757" cy="923330"/>
          </a:xfrm>
          <a:prstGeom prst="rect">
            <a:avLst/>
          </a:prstGeom>
          <a:noFill/>
        </p:spPr>
        <p:txBody>
          <a:bodyPr wrap="square" rtlCol="0">
            <a:spAutoFit/>
          </a:bodyPr>
          <a:lstStyle/>
          <a:p>
            <a:r>
              <a:rPr lang="en-US" dirty="0">
                <a:solidFill>
                  <a:schemeClr val="bg1">
                    <a:lumMod val="95000"/>
                  </a:schemeClr>
                </a:solidFill>
              </a:rPr>
              <a:t>actual data at test points</a:t>
            </a:r>
          </a:p>
        </p:txBody>
      </p:sp>
    </p:spTree>
    <p:extLst>
      <p:ext uri="{BB962C8B-B14F-4D97-AF65-F5344CB8AC3E}">
        <p14:creationId xmlns:p14="http://schemas.microsoft.com/office/powerpoint/2010/main" val="1241369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555330-DDCD-2041-A4FC-F42F1A0F860F}"/>
              </a:ext>
            </a:extLst>
          </p:cNvPr>
          <p:cNvPicPr>
            <a:picLocks noChangeAspect="1"/>
          </p:cNvPicPr>
          <p:nvPr/>
        </p:nvPicPr>
        <p:blipFill rotWithShape="1">
          <a:blip r:embed="rId3"/>
          <a:srcRect b="16161"/>
          <a:stretch/>
        </p:blipFill>
        <p:spPr>
          <a:xfrm>
            <a:off x="6146599" y="66163"/>
            <a:ext cx="6010953" cy="3342956"/>
          </a:xfrm>
          <a:prstGeom prst="rect">
            <a:avLst/>
          </a:prstGeom>
        </p:spPr>
      </p:pic>
      <p:sp>
        <p:nvSpPr>
          <p:cNvPr id="4" name="TextBox 3">
            <a:extLst>
              <a:ext uri="{FF2B5EF4-FFF2-40B4-BE49-F238E27FC236}">
                <a16:creationId xmlns:a16="http://schemas.microsoft.com/office/drawing/2014/main" id="{DBF0031A-843E-F945-A9AB-B1BB16D3031B}"/>
              </a:ext>
            </a:extLst>
          </p:cNvPr>
          <p:cNvSpPr txBox="1"/>
          <p:nvPr/>
        </p:nvSpPr>
        <p:spPr>
          <a:xfrm>
            <a:off x="1024388" y="5119407"/>
            <a:ext cx="4041914" cy="523220"/>
          </a:xfrm>
          <a:prstGeom prst="rect">
            <a:avLst/>
          </a:prstGeom>
          <a:noFill/>
        </p:spPr>
        <p:txBody>
          <a:bodyPr wrap="square" rtlCol="0">
            <a:spAutoFit/>
          </a:bodyPr>
          <a:lstStyle/>
          <a:p>
            <a:r>
              <a:rPr lang="en-US" sz="2800" dirty="0"/>
              <a:t>Inversion</a:t>
            </a:r>
          </a:p>
        </p:txBody>
      </p:sp>
      <p:pic>
        <p:nvPicPr>
          <p:cNvPr id="5" name="Picture 4">
            <a:extLst>
              <a:ext uri="{FF2B5EF4-FFF2-40B4-BE49-F238E27FC236}">
                <a16:creationId xmlns:a16="http://schemas.microsoft.com/office/drawing/2014/main" id="{65413BCF-36F8-924D-8FF8-5D0CC6D6345A}"/>
              </a:ext>
            </a:extLst>
          </p:cNvPr>
          <p:cNvPicPr>
            <a:picLocks noChangeAspect="1"/>
          </p:cNvPicPr>
          <p:nvPr/>
        </p:nvPicPr>
        <p:blipFill>
          <a:blip r:embed="rId4"/>
          <a:stretch>
            <a:fillRect/>
          </a:stretch>
        </p:blipFill>
        <p:spPr>
          <a:xfrm>
            <a:off x="14568" y="7176"/>
            <a:ext cx="6061554" cy="4020931"/>
          </a:xfrm>
          <a:prstGeom prst="rect">
            <a:avLst/>
          </a:prstGeom>
        </p:spPr>
      </p:pic>
      <p:pic>
        <p:nvPicPr>
          <p:cNvPr id="6" name="Picture 5">
            <a:extLst>
              <a:ext uri="{FF2B5EF4-FFF2-40B4-BE49-F238E27FC236}">
                <a16:creationId xmlns:a16="http://schemas.microsoft.com/office/drawing/2014/main" id="{5C58F87A-C422-314D-B7D9-97AC00ABD9BE}"/>
              </a:ext>
            </a:extLst>
          </p:cNvPr>
          <p:cNvPicPr>
            <a:picLocks noChangeAspect="1"/>
          </p:cNvPicPr>
          <p:nvPr/>
        </p:nvPicPr>
        <p:blipFill>
          <a:blip r:embed="rId5"/>
          <a:stretch>
            <a:fillRect/>
          </a:stretch>
        </p:blipFill>
        <p:spPr>
          <a:xfrm>
            <a:off x="6096000" y="3525626"/>
            <a:ext cx="6061552" cy="4020930"/>
          </a:xfrm>
          <a:prstGeom prst="rect">
            <a:avLst/>
          </a:prstGeom>
        </p:spPr>
      </p:pic>
      <p:sp>
        <p:nvSpPr>
          <p:cNvPr id="8" name="Down Arrow 7">
            <a:extLst>
              <a:ext uri="{FF2B5EF4-FFF2-40B4-BE49-F238E27FC236}">
                <a16:creationId xmlns:a16="http://schemas.microsoft.com/office/drawing/2014/main" id="{705856CD-B29A-CB4B-BC62-2405994F4EDE}"/>
              </a:ext>
            </a:extLst>
          </p:cNvPr>
          <p:cNvSpPr/>
          <p:nvPr/>
        </p:nvSpPr>
        <p:spPr>
          <a:xfrm rot="16200000">
            <a:off x="5815078" y="335949"/>
            <a:ext cx="522087" cy="9848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3F2A45-0E99-DB4D-BC20-493046DA0C8B}"/>
              </a:ext>
            </a:extLst>
          </p:cNvPr>
          <p:cNvSpPr txBox="1"/>
          <p:nvPr/>
        </p:nvSpPr>
        <p:spPr>
          <a:xfrm>
            <a:off x="4685959" y="1963656"/>
            <a:ext cx="1182757" cy="646331"/>
          </a:xfrm>
          <a:prstGeom prst="rect">
            <a:avLst/>
          </a:prstGeom>
          <a:noFill/>
        </p:spPr>
        <p:txBody>
          <a:bodyPr wrap="square" rtlCol="0">
            <a:spAutoFit/>
          </a:bodyPr>
          <a:lstStyle/>
          <a:p>
            <a:r>
              <a:rPr lang="en-US" dirty="0">
                <a:solidFill>
                  <a:schemeClr val="bg1">
                    <a:lumMod val="95000"/>
                  </a:schemeClr>
                </a:solidFill>
              </a:rPr>
              <a:t>Training data</a:t>
            </a:r>
          </a:p>
        </p:txBody>
      </p:sp>
      <p:sp>
        <p:nvSpPr>
          <p:cNvPr id="10" name="TextBox 9">
            <a:extLst>
              <a:ext uri="{FF2B5EF4-FFF2-40B4-BE49-F238E27FC236}">
                <a16:creationId xmlns:a16="http://schemas.microsoft.com/office/drawing/2014/main" id="{DEF8EA7E-944A-EC44-8A0D-8F26503E47BA}"/>
              </a:ext>
            </a:extLst>
          </p:cNvPr>
          <p:cNvSpPr txBox="1"/>
          <p:nvPr/>
        </p:nvSpPr>
        <p:spPr>
          <a:xfrm>
            <a:off x="10369824" y="2159349"/>
            <a:ext cx="1182757" cy="369332"/>
          </a:xfrm>
          <a:prstGeom prst="rect">
            <a:avLst/>
          </a:prstGeom>
          <a:noFill/>
        </p:spPr>
        <p:txBody>
          <a:bodyPr wrap="square" rtlCol="0">
            <a:spAutoFit/>
          </a:bodyPr>
          <a:lstStyle/>
          <a:p>
            <a:r>
              <a:rPr lang="en-US" dirty="0">
                <a:solidFill>
                  <a:schemeClr val="bg1">
                    <a:lumMod val="95000"/>
                  </a:schemeClr>
                </a:solidFill>
              </a:rPr>
              <a:t>gridded</a:t>
            </a:r>
          </a:p>
        </p:txBody>
      </p:sp>
      <p:sp>
        <p:nvSpPr>
          <p:cNvPr id="11" name="TextBox 10">
            <a:extLst>
              <a:ext uri="{FF2B5EF4-FFF2-40B4-BE49-F238E27FC236}">
                <a16:creationId xmlns:a16="http://schemas.microsoft.com/office/drawing/2014/main" id="{DC798C89-A895-CD40-A60A-2DE21AABF963}"/>
              </a:ext>
            </a:extLst>
          </p:cNvPr>
          <p:cNvSpPr txBox="1"/>
          <p:nvPr/>
        </p:nvSpPr>
        <p:spPr>
          <a:xfrm>
            <a:off x="6453808" y="5486817"/>
            <a:ext cx="1182757" cy="646331"/>
          </a:xfrm>
          <a:prstGeom prst="rect">
            <a:avLst/>
          </a:prstGeom>
          <a:noFill/>
        </p:spPr>
        <p:txBody>
          <a:bodyPr wrap="square" rtlCol="0">
            <a:spAutoFit/>
          </a:bodyPr>
          <a:lstStyle/>
          <a:p>
            <a:r>
              <a:rPr lang="en-US" dirty="0">
                <a:solidFill>
                  <a:schemeClr val="bg1">
                    <a:lumMod val="95000"/>
                  </a:schemeClr>
                </a:solidFill>
              </a:rPr>
              <a:t>Testing data</a:t>
            </a:r>
          </a:p>
        </p:txBody>
      </p:sp>
      <p:sp>
        <p:nvSpPr>
          <p:cNvPr id="12" name="TextBox 11">
            <a:extLst>
              <a:ext uri="{FF2B5EF4-FFF2-40B4-BE49-F238E27FC236}">
                <a16:creationId xmlns:a16="http://schemas.microsoft.com/office/drawing/2014/main" id="{AEA00D01-902F-0742-B6FA-7FE85213175E}"/>
              </a:ext>
            </a:extLst>
          </p:cNvPr>
          <p:cNvSpPr txBox="1"/>
          <p:nvPr/>
        </p:nvSpPr>
        <p:spPr>
          <a:xfrm>
            <a:off x="10667997" y="5150184"/>
            <a:ext cx="1182757" cy="923330"/>
          </a:xfrm>
          <a:prstGeom prst="rect">
            <a:avLst/>
          </a:prstGeom>
          <a:noFill/>
        </p:spPr>
        <p:txBody>
          <a:bodyPr wrap="square" rtlCol="0">
            <a:spAutoFit/>
          </a:bodyPr>
          <a:lstStyle/>
          <a:p>
            <a:r>
              <a:rPr lang="en-US" dirty="0">
                <a:solidFill>
                  <a:schemeClr val="bg1">
                    <a:lumMod val="95000"/>
                  </a:schemeClr>
                </a:solidFill>
              </a:rPr>
              <a:t>actual data at test points</a:t>
            </a:r>
          </a:p>
        </p:txBody>
      </p:sp>
    </p:spTree>
    <p:extLst>
      <p:ext uri="{BB962C8B-B14F-4D97-AF65-F5344CB8AC3E}">
        <p14:creationId xmlns:p14="http://schemas.microsoft.com/office/powerpoint/2010/main" val="3875624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F0031A-843E-F945-A9AB-B1BB16D3031B}"/>
              </a:ext>
            </a:extLst>
          </p:cNvPr>
          <p:cNvSpPr txBox="1"/>
          <p:nvPr/>
        </p:nvSpPr>
        <p:spPr>
          <a:xfrm>
            <a:off x="1024388" y="5119407"/>
            <a:ext cx="4041914" cy="523220"/>
          </a:xfrm>
          <a:prstGeom prst="rect">
            <a:avLst/>
          </a:prstGeom>
          <a:noFill/>
        </p:spPr>
        <p:txBody>
          <a:bodyPr wrap="square" rtlCol="0">
            <a:spAutoFit/>
          </a:bodyPr>
          <a:lstStyle/>
          <a:p>
            <a:r>
              <a:rPr lang="en-US" sz="2800" dirty="0"/>
              <a:t>Inversion</a:t>
            </a:r>
          </a:p>
        </p:txBody>
      </p:sp>
      <p:pic>
        <p:nvPicPr>
          <p:cNvPr id="5" name="Picture 4">
            <a:extLst>
              <a:ext uri="{FF2B5EF4-FFF2-40B4-BE49-F238E27FC236}">
                <a16:creationId xmlns:a16="http://schemas.microsoft.com/office/drawing/2014/main" id="{65413BCF-36F8-924D-8FF8-5D0CC6D6345A}"/>
              </a:ext>
            </a:extLst>
          </p:cNvPr>
          <p:cNvPicPr>
            <a:picLocks noChangeAspect="1"/>
          </p:cNvPicPr>
          <p:nvPr/>
        </p:nvPicPr>
        <p:blipFill>
          <a:blip r:embed="rId3"/>
          <a:stretch>
            <a:fillRect/>
          </a:stretch>
        </p:blipFill>
        <p:spPr>
          <a:xfrm>
            <a:off x="14568" y="7176"/>
            <a:ext cx="6061554" cy="4020931"/>
          </a:xfrm>
          <a:prstGeom prst="rect">
            <a:avLst/>
          </a:prstGeom>
        </p:spPr>
      </p:pic>
      <p:pic>
        <p:nvPicPr>
          <p:cNvPr id="6" name="Picture 5">
            <a:extLst>
              <a:ext uri="{FF2B5EF4-FFF2-40B4-BE49-F238E27FC236}">
                <a16:creationId xmlns:a16="http://schemas.microsoft.com/office/drawing/2014/main" id="{5C58F87A-C422-314D-B7D9-97AC00ABD9BE}"/>
              </a:ext>
            </a:extLst>
          </p:cNvPr>
          <p:cNvPicPr>
            <a:picLocks noChangeAspect="1"/>
          </p:cNvPicPr>
          <p:nvPr/>
        </p:nvPicPr>
        <p:blipFill>
          <a:blip r:embed="rId4"/>
          <a:stretch>
            <a:fillRect/>
          </a:stretch>
        </p:blipFill>
        <p:spPr>
          <a:xfrm>
            <a:off x="6096000" y="3525626"/>
            <a:ext cx="6061552" cy="4020930"/>
          </a:xfrm>
          <a:prstGeom prst="rect">
            <a:avLst/>
          </a:prstGeom>
        </p:spPr>
      </p:pic>
      <p:sp>
        <p:nvSpPr>
          <p:cNvPr id="8" name="Down Arrow 7">
            <a:extLst>
              <a:ext uri="{FF2B5EF4-FFF2-40B4-BE49-F238E27FC236}">
                <a16:creationId xmlns:a16="http://schemas.microsoft.com/office/drawing/2014/main" id="{705856CD-B29A-CB4B-BC62-2405994F4EDE}"/>
              </a:ext>
            </a:extLst>
          </p:cNvPr>
          <p:cNvSpPr/>
          <p:nvPr/>
        </p:nvSpPr>
        <p:spPr>
          <a:xfrm rot="16200000">
            <a:off x="5815078" y="335949"/>
            <a:ext cx="522087" cy="9848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3F2A45-0E99-DB4D-BC20-493046DA0C8B}"/>
              </a:ext>
            </a:extLst>
          </p:cNvPr>
          <p:cNvSpPr txBox="1"/>
          <p:nvPr/>
        </p:nvSpPr>
        <p:spPr>
          <a:xfrm>
            <a:off x="4685959" y="1963656"/>
            <a:ext cx="1182757" cy="646331"/>
          </a:xfrm>
          <a:prstGeom prst="rect">
            <a:avLst/>
          </a:prstGeom>
          <a:noFill/>
        </p:spPr>
        <p:txBody>
          <a:bodyPr wrap="square" rtlCol="0">
            <a:spAutoFit/>
          </a:bodyPr>
          <a:lstStyle/>
          <a:p>
            <a:r>
              <a:rPr lang="en-US" dirty="0">
                <a:solidFill>
                  <a:schemeClr val="bg1">
                    <a:lumMod val="95000"/>
                  </a:schemeClr>
                </a:solidFill>
              </a:rPr>
              <a:t>Training data</a:t>
            </a:r>
          </a:p>
        </p:txBody>
      </p:sp>
      <p:sp>
        <p:nvSpPr>
          <p:cNvPr id="10" name="TextBox 9">
            <a:extLst>
              <a:ext uri="{FF2B5EF4-FFF2-40B4-BE49-F238E27FC236}">
                <a16:creationId xmlns:a16="http://schemas.microsoft.com/office/drawing/2014/main" id="{DEF8EA7E-944A-EC44-8A0D-8F26503E47BA}"/>
              </a:ext>
            </a:extLst>
          </p:cNvPr>
          <p:cNvSpPr txBox="1"/>
          <p:nvPr/>
        </p:nvSpPr>
        <p:spPr>
          <a:xfrm>
            <a:off x="10379763" y="1963656"/>
            <a:ext cx="1182757" cy="369332"/>
          </a:xfrm>
          <a:prstGeom prst="rect">
            <a:avLst/>
          </a:prstGeom>
          <a:noFill/>
        </p:spPr>
        <p:txBody>
          <a:bodyPr wrap="square" rtlCol="0">
            <a:spAutoFit/>
          </a:bodyPr>
          <a:lstStyle/>
          <a:p>
            <a:r>
              <a:rPr lang="en-US" dirty="0">
                <a:solidFill>
                  <a:schemeClr val="bg1">
                    <a:lumMod val="95000"/>
                  </a:schemeClr>
                </a:solidFill>
              </a:rPr>
              <a:t>gridded</a:t>
            </a:r>
          </a:p>
        </p:txBody>
      </p:sp>
      <p:sp>
        <p:nvSpPr>
          <p:cNvPr id="11" name="TextBox 10">
            <a:extLst>
              <a:ext uri="{FF2B5EF4-FFF2-40B4-BE49-F238E27FC236}">
                <a16:creationId xmlns:a16="http://schemas.microsoft.com/office/drawing/2014/main" id="{DC798C89-A895-CD40-A60A-2DE21AABF963}"/>
              </a:ext>
            </a:extLst>
          </p:cNvPr>
          <p:cNvSpPr txBox="1"/>
          <p:nvPr/>
        </p:nvSpPr>
        <p:spPr>
          <a:xfrm>
            <a:off x="6453808" y="5486817"/>
            <a:ext cx="1182757" cy="646331"/>
          </a:xfrm>
          <a:prstGeom prst="rect">
            <a:avLst/>
          </a:prstGeom>
          <a:noFill/>
        </p:spPr>
        <p:txBody>
          <a:bodyPr wrap="square" rtlCol="0">
            <a:spAutoFit/>
          </a:bodyPr>
          <a:lstStyle/>
          <a:p>
            <a:r>
              <a:rPr lang="en-US" dirty="0">
                <a:solidFill>
                  <a:schemeClr val="bg1">
                    <a:lumMod val="95000"/>
                  </a:schemeClr>
                </a:solidFill>
              </a:rPr>
              <a:t>Testing data</a:t>
            </a:r>
          </a:p>
        </p:txBody>
      </p:sp>
      <p:sp>
        <p:nvSpPr>
          <p:cNvPr id="12" name="TextBox 11">
            <a:extLst>
              <a:ext uri="{FF2B5EF4-FFF2-40B4-BE49-F238E27FC236}">
                <a16:creationId xmlns:a16="http://schemas.microsoft.com/office/drawing/2014/main" id="{AEA00D01-902F-0742-B6FA-7FE85213175E}"/>
              </a:ext>
            </a:extLst>
          </p:cNvPr>
          <p:cNvSpPr txBox="1"/>
          <p:nvPr/>
        </p:nvSpPr>
        <p:spPr>
          <a:xfrm>
            <a:off x="10667997" y="5150184"/>
            <a:ext cx="1182757" cy="923330"/>
          </a:xfrm>
          <a:prstGeom prst="rect">
            <a:avLst/>
          </a:prstGeom>
          <a:noFill/>
        </p:spPr>
        <p:txBody>
          <a:bodyPr wrap="square" rtlCol="0">
            <a:spAutoFit/>
          </a:bodyPr>
          <a:lstStyle/>
          <a:p>
            <a:r>
              <a:rPr lang="en-US" dirty="0">
                <a:solidFill>
                  <a:schemeClr val="bg1">
                    <a:lumMod val="95000"/>
                  </a:schemeClr>
                </a:solidFill>
              </a:rPr>
              <a:t>actual data at test points</a:t>
            </a:r>
          </a:p>
        </p:txBody>
      </p:sp>
      <p:pic>
        <p:nvPicPr>
          <p:cNvPr id="2" name="Picture 1">
            <a:extLst>
              <a:ext uri="{FF2B5EF4-FFF2-40B4-BE49-F238E27FC236}">
                <a16:creationId xmlns:a16="http://schemas.microsoft.com/office/drawing/2014/main" id="{DBEFDF0C-5E10-CF43-B1B1-7496E23F91E4}"/>
              </a:ext>
            </a:extLst>
          </p:cNvPr>
          <p:cNvPicPr>
            <a:picLocks noChangeAspect="1"/>
          </p:cNvPicPr>
          <p:nvPr/>
        </p:nvPicPr>
        <p:blipFill rotWithShape="1">
          <a:blip r:embed="rId5"/>
          <a:srcRect b="15853"/>
          <a:stretch/>
        </p:blipFill>
        <p:spPr>
          <a:xfrm>
            <a:off x="6115880" y="8525"/>
            <a:ext cx="6127813" cy="3420475"/>
          </a:xfrm>
          <a:prstGeom prst="rect">
            <a:avLst/>
          </a:prstGeom>
        </p:spPr>
      </p:pic>
    </p:spTree>
    <p:extLst>
      <p:ext uri="{BB962C8B-B14F-4D97-AF65-F5344CB8AC3E}">
        <p14:creationId xmlns:p14="http://schemas.microsoft.com/office/powerpoint/2010/main" val="3686477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B5328C-7E55-9F4F-B726-66D25F75027D}"/>
              </a:ext>
            </a:extLst>
          </p:cNvPr>
          <p:cNvSpPr txBox="1"/>
          <p:nvPr/>
        </p:nvSpPr>
        <p:spPr>
          <a:xfrm>
            <a:off x="-138416" y="2228671"/>
            <a:ext cx="11669155" cy="1200329"/>
          </a:xfrm>
          <a:prstGeom prst="rect">
            <a:avLst/>
          </a:prstGeom>
          <a:noFill/>
        </p:spPr>
        <p:txBody>
          <a:bodyPr wrap="square" rtlCol="0">
            <a:spAutoFit/>
          </a:bodyPr>
          <a:lstStyle/>
          <a:p>
            <a:pPr algn="ctr"/>
            <a:r>
              <a:rPr lang="en-US" sz="3600" dirty="0"/>
              <a:t>The Lab</a:t>
            </a:r>
          </a:p>
          <a:p>
            <a:pPr algn="ctr"/>
            <a:endParaRPr lang="en-US" sz="3600" dirty="0"/>
          </a:p>
        </p:txBody>
      </p:sp>
    </p:spTree>
    <p:extLst>
      <p:ext uri="{BB962C8B-B14F-4D97-AF65-F5344CB8AC3E}">
        <p14:creationId xmlns:p14="http://schemas.microsoft.com/office/powerpoint/2010/main" val="1902962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ABB455-1632-4F4C-82AF-A5B12D57EE33}"/>
              </a:ext>
            </a:extLst>
          </p:cNvPr>
          <p:cNvSpPr txBox="1"/>
          <p:nvPr/>
        </p:nvSpPr>
        <p:spPr>
          <a:xfrm>
            <a:off x="817067" y="596952"/>
            <a:ext cx="10557865" cy="4524315"/>
          </a:xfrm>
          <a:prstGeom prst="rect">
            <a:avLst/>
          </a:prstGeom>
          <a:noFill/>
        </p:spPr>
        <p:txBody>
          <a:bodyPr wrap="square" rtlCol="0">
            <a:spAutoFit/>
          </a:bodyPr>
          <a:lstStyle/>
          <a:p>
            <a:pPr marL="342900" indent="-342900">
              <a:buFont typeface="+mj-lt"/>
              <a:buAutoNum type="arabicPeriod"/>
            </a:pPr>
            <a:r>
              <a:rPr lang="en-US" dirty="0">
                <a:solidFill>
                  <a:schemeClr val="tx1">
                    <a:lumMod val="50000"/>
                    <a:lumOff val="50000"/>
                  </a:schemeClr>
                </a:solidFill>
              </a:rPr>
              <a:t>Download EARS data</a:t>
            </a:r>
          </a:p>
          <a:p>
            <a:pPr marL="342900" indent="-342900">
              <a:buFont typeface="+mj-lt"/>
              <a:buAutoNum type="arabicPeriod"/>
            </a:pPr>
            <a:endParaRPr lang="en-US" dirty="0">
              <a:solidFill>
                <a:schemeClr val="tx1">
                  <a:lumMod val="50000"/>
                  <a:lumOff val="50000"/>
                </a:schemeClr>
              </a:solidFill>
            </a:endParaRPr>
          </a:p>
          <a:p>
            <a:pPr marL="342900" indent="-342900">
              <a:buFont typeface="+mj-lt"/>
              <a:buAutoNum type="arabicPeriod"/>
            </a:pPr>
            <a:r>
              <a:rPr lang="en-US" dirty="0">
                <a:solidFill>
                  <a:schemeClr val="tx1">
                    <a:lumMod val="50000"/>
                    <a:lumOff val="50000"/>
                  </a:schemeClr>
                </a:solidFill>
              </a:rPr>
              <a:t>Split EARS data into estimates for USArray stations and non-TA stations</a:t>
            </a:r>
          </a:p>
          <a:p>
            <a:pPr marL="342900" indent="-342900">
              <a:buFont typeface="+mj-lt"/>
              <a:buAutoNum type="arabicPeriod"/>
            </a:pPr>
            <a:endParaRPr lang="en-US" dirty="0">
              <a:solidFill>
                <a:schemeClr val="tx1">
                  <a:lumMod val="50000"/>
                  <a:lumOff val="50000"/>
                </a:schemeClr>
              </a:solidFill>
            </a:endParaRPr>
          </a:p>
          <a:p>
            <a:pPr marL="342900" indent="-342900">
              <a:buFont typeface="+mj-lt"/>
              <a:buAutoNum type="arabicPeriod"/>
            </a:pPr>
            <a:r>
              <a:rPr lang="en-US" dirty="0">
                <a:solidFill>
                  <a:schemeClr val="tx1">
                    <a:lumMod val="50000"/>
                    <a:lumOff val="50000"/>
                  </a:schemeClr>
                </a:solidFill>
              </a:rPr>
              <a:t>Explore different ways of using these data from non-TA stations to predict Moho depths at TA stations:</a:t>
            </a:r>
          </a:p>
          <a:p>
            <a:pPr marL="800100" lvl="1" indent="-342900">
              <a:buFont typeface="+mj-lt"/>
              <a:buAutoNum type="alphaLcPeriod"/>
            </a:pPr>
            <a:r>
              <a:rPr lang="en-US" dirty="0">
                <a:solidFill>
                  <a:schemeClr val="tx1">
                    <a:lumMod val="50000"/>
                    <a:lumOff val="50000"/>
                  </a:schemeClr>
                </a:solidFill>
              </a:rPr>
              <a:t>Without gridding (weighted nearest neighbors, kriging) </a:t>
            </a:r>
          </a:p>
          <a:p>
            <a:pPr marL="800100" lvl="1" indent="-342900">
              <a:buFont typeface="+mj-lt"/>
              <a:buAutoNum type="alphaLcPeriod"/>
            </a:pPr>
            <a:r>
              <a:rPr lang="en-US" dirty="0">
                <a:solidFill>
                  <a:schemeClr val="tx1">
                    <a:lumMod val="50000"/>
                    <a:lumOff val="50000"/>
                  </a:schemeClr>
                </a:solidFill>
              </a:rPr>
              <a:t>With gridding (using 1x1 grid and bilinear basis functions)</a:t>
            </a:r>
          </a:p>
          <a:p>
            <a:pPr lvl="1"/>
            <a:endParaRPr lang="en-US" dirty="0">
              <a:solidFill>
                <a:schemeClr val="tx1">
                  <a:lumMod val="50000"/>
                  <a:lumOff val="50000"/>
                </a:schemeClr>
              </a:solidFill>
            </a:endParaRPr>
          </a:p>
          <a:p>
            <a:pPr lvl="1"/>
            <a:r>
              <a:rPr lang="en-US" dirty="0">
                <a:solidFill>
                  <a:schemeClr val="tx1">
                    <a:lumMod val="50000"/>
                    <a:lumOff val="50000"/>
                  </a:schemeClr>
                </a:solidFill>
              </a:rPr>
              <a:t>Detail on point b (gridding):</a:t>
            </a:r>
          </a:p>
          <a:p>
            <a:pPr marL="1314450" lvl="2" indent="-400050">
              <a:buFont typeface="+mj-lt"/>
              <a:buAutoNum type="romanLcPeriod"/>
            </a:pPr>
            <a:r>
              <a:rPr lang="en-US" dirty="0">
                <a:solidFill>
                  <a:schemeClr val="tx1">
                    <a:lumMod val="50000"/>
                    <a:lumOff val="50000"/>
                  </a:schemeClr>
                </a:solidFill>
              </a:rPr>
              <a:t>Define bilinear basis functions – example on 1x1 grid.</a:t>
            </a:r>
          </a:p>
          <a:p>
            <a:pPr marL="1314450" lvl="2" indent="-400050">
              <a:buFont typeface="+mj-lt"/>
              <a:buAutoNum type="romanLcPeriod"/>
            </a:pPr>
            <a:r>
              <a:rPr lang="en-US" dirty="0">
                <a:solidFill>
                  <a:schemeClr val="tx1">
                    <a:lumMod val="50000"/>
                    <a:lumOff val="50000"/>
                  </a:schemeClr>
                </a:solidFill>
              </a:rPr>
              <a:t>Use non-TA data on Moho depth and their error estimates, and prior expectations to infer optimal weights </a:t>
            </a:r>
            <a:r>
              <a:rPr lang="en-US" b="1" dirty="0">
                <a:solidFill>
                  <a:schemeClr val="tx1">
                    <a:lumMod val="50000"/>
                    <a:lumOff val="50000"/>
                  </a:schemeClr>
                </a:solidFill>
              </a:rPr>
              <a:t>w</a:t>
            </a:r>
            <a:r>
              <a:rPr lang="en-US" dirty="0">
                <a:solidFill>
                  <a:schemeClr val="tx1">
                    <a:lumMod val="50000"/>
                    <a:lumOff val="50000"/>
                  </a:schemeClr>
                </a:solidFill>
              </a:rPr>
              <a:t> (which themselves are Moho depths at the support points of the regular grid!)  </a:t>
            </a:r>
            <a:r>
              <a:rPr lang="en-US" dirty="0">
                <a:solidFill>
                  <a:schemeClr val="tx1">
                    <a:lumMod val="50000"/>
                    <a:lumOff val="50000"/>
                  </a:schemeClr>
                </a:solidFill>
                <a:sym typeface="Wingdings" pitchFamily="2" charset="2"/>
              </a:rPr>
              <a:t></a:t>
            </a:r>
            <a:r>
              <a:rPr lang="en-US" dirty="0">
                <a:solidFill>
                  <a:schemeClr val="tx1">
                    <a:lumMod val="50000"/>
                    <a:lumOff val="50000"/>
                  </a:schemeClr>
                </a:solidFill>
              </a:rPr>
              <a:t> this is called </a:t>
            </a:r>
            <a:r>
              <a:rPr lang="en-US" i="1" dirty="0">
                <a:solidFill>
                  <a:schemeClr val="tx1">
                    <a:lumMod val="50000"/>
                    <a:lumOff val="50000"/>
                  </a:schemeClr>
                </a:solidFill>
              </a:rPr>
              <a:t>inversion</a:t>
            </a:r>
          </a:p>
          <a:p>
            <a:pPr marL="1314450" lvl="2" indent="-400050">
              <a:buFont typeface="+mj-lt"/>
              <a:buAutoNum type="romanLcPeriod"/>
            </a:pPr>
            <a:r>
              <a:rPr lang="en-US" dirty="0">
                <a:solidFill>
                  <a:schemeClr val="tx1">
                    <a:lumMod val="50000"/>
                    <a:lumOff val="50000"/>
                  </a:schemeClr>
                </a:solidFill>
              </a:rPr>
              <a:t>Use </a:t>
            </a:r>
            <a:r>
              <a:rPr lang="en-US" b="1" dirty="0">
                <a:solidFill>
                  <a:schemeClr val="tx1">
                    <a:lumMod val="50000"/>
                    <a:lumOff val="50000"/>
                  </a:schemeClr>
                </a:solidFill>
              </a:rPr>
              <a:t>w</a:t>
            </a:r>
            <a:r>
              <a:rPr lang="en-US" dirty="0">
                <a:solidFill>
                  <a:schemeClr val="tx1">
                    <a:lumMod val="50000"/>
                    <a:lumOff val="50000"/>
                  </a:schemeClr>
                </a:solidFill>
              </a:rPr>
              <a:t> to predict the Moho for TA stations</a:t>
            </a:r>
          </a:p>
          <a:p>
            <a:pPr marL="1314450" lvl="2" indent="-400050">
              <a:buFont typeface="+mj-lt"/>
              <a:buAutoNum type="romanLcPeriod"/>
            </a:pPr>
            <a:r>
              <a:rPr lang="en-US" dirty="0">
                <a:solidFill>
                  <a:schemeClr val="tx1">
                    <a:lumMod val="50000"/>
                    <a:lumOff val="50000"/>
                  </a:schemeClr>
                </a:solidFill>
              </a:rPr>
              <a:t>Calculate fit. </a:t>
            </a:r>
          </a:p>
          <a:p>
            <a:pPr marL="1314450" lvl="2" indent="-400050">
              <a:buFont typeface="+mj-lt"/>
              <a:buAutoNum type="romanLcPeriod"/>
            </a:pPr>
            <a:r>
              <a:rPr lang="en-US" dirty="0">
                <a:solidFill>
                  <a:schemeClr val="tx1">
                    <a:lumMod val="50000"/>
                    <a:lumOff val="50000"/>
                  </a:schemeClr>
                </a:solidFill>
              </a:rPr>
              <a:t>More details in Lab Notebook</a:t>
            </a:r>
          </a:p>
        </p:txBody>
      </p:sp>
      <p:sp>
        <p:nvSpPr>
          <p:cNvPr id="3" name="TextBox 2">
            <a:extLst>
              <a:ext uri="{FF2B5EF4-FFF2-40B4-BE49-F238E27FC236}">
                <a16:creationId xmlns:a16="http://schemas.microsoft.com/office/drawing/2014/main" id="{6D04D265-3638-B145-9706-686098B9D9B4}"/>
              </a:ext>
            </a:extLst>
          </p:cNvPr>
          <p:cNvSpPr txBox="1"/>
          <p:nvPr/>
        </p:nvSpPr>
        <p:spPr>
          <a:xfrm>
            <a:off x="7221943" y="5397241"/>
            <a:ext cx="2782213" cy="584775"/>
          </a:xfrm>
          <a:prstGeom prst="rect">
            <a:avLst/>
          </a:prstGeom>
          <a:noFill/>
        </p:spPr>
        <p:txBody>
          <a:bodyPr wrap="square" rtlCol="0">
            <a:spAutoFit/>
          </a:bodyPr>
          <a:lstStyle/>
          <a:p>
            <a:r>
              <a:rPr lang="en-US" sz="3200" dirty="0"/>
              <a:t>QUESTIONS?</a:t>
            </a:r>
          </a:p>
        </p:txBody>
      </p:sp>
    </p:spTree>
    <p:extLst>
      <p:ext uri="{BB962C8B-B14F-4D97-AF65-F5344CB8AC3E}">
        <p14:creationId xmlns:p14="http://schemas.microsoft.com/office/powerpoint/2010/main" val="194057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B936AB3-94AD-E74B-8D42-EC3ADB33E3BE}"/>
              </a:ext>
            </a:extLst>
          </p:cNvPr>
          <p:cNvGrpSpPr/>
          <p:nvPr/>
        </p:nvGrpSpPr>
        <p:grpSpPr>
          <a:xfrm>
            <a:off x="667741" y="719447"/>
            <a:ext cx="2879750" cy="2289302"/>
            <a:chOff x="668704" y="977576"/>
            <a:chExt cx="2879750" cy="2289302"/>
          </a:xfrm>
        </p:grpSpPr>
        <p:sp>
          <p:nvSpPr>
            <p:cNvPr id="4" name="Freeform 3">
              <a:extLst>
                <a:ext uri="{FF2B5EF4-FFF2-40B4-BE49-F238E27FC236}">
                  <a16:creationId xmlns:a16="http://schemas.microsoft.com/office/drawing/2014/main" id="{A1B16391-6CF4-0740-99ED-EC1DB42E0974}"/>
                </a:ext>
              </a:extLst>
            </p:cNvPr>
            <p:cNvSpPr/>
            <p:nvPr/>
          </p:nvSpPr>
          <p:spPr>
            <a:xfrm>
              <a:off x="668704" y="977576"/>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F6E5571-7B9C-6D4A-914B-CFE1C0943126}"/>
                </a:ext>
              </a:extLst>
            </p:cNvPr>
            <p:cNvSpPr/>
            <p:nvPr/>
          </p:nvSpPr>
          <p:spPr>
            <a:xfrm>
              <a:off x="1281492" y="149078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23F0156-44DF-C84A-BBC7-54ECD4E499D9}"/>
                </a:ext>
              </a:extLst>
            </p:cNvPr>
            <p:cNvSpPr/>
            <p:nvPr/>
          </p:nvSpPr>
          <p:spPr>
            <a:xfrm>
              <a:off x="1018674" y="1874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630CF3-8C5C-204B-9D30-171A57E9B69C}"/>
                </a:ext>
              </a:extLst>
            </p:cNvPr>
            <p:cNvSpPr/>
            <p:nvPr/>
          </p:nvSpPr>
          <p:spPr>
            <a:xfrm>
              <a:off x="1431932" y="259021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DA4DD8-6335-BE43-89D8-D71331A6F061}"/>
                </a:ext>
              </a:extLst>
            </p:cNvPr>
            <p:cNvSpPr/>
            <p:nvPr/>
          </p:nvSpPr>
          <p:spPr>
            <a:xfrm>
              <a:off x="1739529" y="292061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E05AA62-D5FC-7343-B49C-CCB22B1EAF34}"/>
                </a:ext>
              </a:extLst>
            </p:cNvPr>
            <p:cNvSpPr/>
            <p:nvPr/>
          </p:nvSpPr>
          <p:spPr>
            <a:xfrm>
              <a:off x="2409984" y="250150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54BDDD6-68FC-B748-9BEB-0D9790223BE7}"/>
                </a:ext>
              </a:extLst>
            </p:cNvPr>
            <p:cNvSpPr/>
            <p:nvPr/>
          </p:nvSpPr>
          <p:spPr>
            <a:xfrm>
              <a:off x="825725" y="136217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364E09-ACFE-B84E-948E-BBF327F2A04D}"/>
                </a:ext>
              </a:extLst>
            </p:cNvPr>
            <p:cNvSpPr/>
            <p:nvPr/>
          </p:nvSpPr>
          <p:spPr>
            <a:xfrm>
              <a:off x="3016191" y="266098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E235715-AE6C-EA4E-94BC-D84B630019F9}"/>
                </a:ext>
              </a:extLst>
            </p:cNvPr>
            <p:cNvSpPr/>
            <p:nvPr/>
          </p:nvSpPr>
          <p:spPr>
            <a:xfrm>
              <a:off x="3205785" y="122510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2167FDA-698B-F241-B13C-F0E0A8E59D90}"/>
                </a:ext>
              </a:extLst>
            </p:cNvPr>
            <p:cNvSpPr/>
            <p:nvPr/>
          </p:nvSpPr>
          <p:spPr>
            <a:xfrm>
              <a:off x="2855522" y="21750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C5933C4-E1B2-DD4A-AE94-B9102861F52A}"/>
                </a:ext>
              </a:extLst>
            </p:cNvPr>
            <p:cNvSpPr/>
            <p:nvPr/>
          </p:nvSpPr>
          <p:spPr>
            <a:xfrm>
              <a:off x="1104071" y="28319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6091C57-D783-9C4F-8741-8DD66ED22B33}"/>
                </a:ext>
              </a:extLst>
            </p:cNvPr>
            <p:cNvSpPr/>
            <p:nvPr/>
          </p:nvSpPr>
          <p:spPr>
            <a:xfrm>
              <a:off x="914436" y="241603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0081E9-095B-1E4B-B0EC-FE8C82C65976}"/>
                </a:ext>
              </a:extLst>
            </p:cNvPr>
            <p:cNvSpPr/>
            <p:nvPr/>
          </p:nvSpPr>
          <p:spPr>
            <a:xfrm>
              <a:off x="1828240" y="235247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39864A6-8DF8-544E-B5FB-93F63F7AB4C1}"/>
                </a:ext>
              </a:extLst>
            </p:cNvPr>
            <p:cNvSpPr/>
            <p:nvPr/>
          </p:nvSpPr>
          <p:spPr>
            <a:xfrm>
              <a:off x="2194853" y="1874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8E6720A-CB5F-B048-9AD1-F17ACDB3D441}"/>
                </a:ext>
              </a:extLst>
            </p:cNvPr>
            <p:cNvSpPr/>
            <p:nvPr/>
          </p:nvSpPr>
          <p:spPr>
            <a:xfrm>
              <a:off x="2224648" y="127346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4A09A08-6565-004E-BE4B-919C1264EEE4}"/>
                </a:ext>
              </a:extLst>
            </p:cNvPr>
            <p:cNvSpPr/>
            <p:nvPr/>
          </p:nvSpPr>
          <p:spPr>
            <a:xfrm>
              <a:off x="2838770" y="158644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170AA9A-81A4-7C4A-94A1-0899FC3BE503}"/>
                </a:ext>
              </a:extLst>
            </p:cNvPr>
            <p:cNvSpPr/>
            <p:nvPr/>
          </p:nvSpPr>
          <p:spPr>
            <a:xfrm>
              <a:off x="1518052" y="197839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C85843-2921-6A48-8024-7CF394322154}"/>
                </a:ext>
              </a:extLst>
            </p:cNvPr>
            <p:cNvSpPr/>
            <p:nvPr/>
          </p:nvSpPr>
          <p:spPr>
            <a:xfrm>
              <a:off x="1739528" y="131336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254D130D-B57D-1146-971F-42818C1F89E9}"/>
              </a:ext>
            </a:extLst>
          </p:cNvPr>
          <p:cNvGrpSpPr/>
          <p:nvPr/>
        </p:nvGrpSpPr>
        <p:grpSpPr>
          <a:xfrm>
            <a:off x="646626" y="4299565"/>
            <a:ext cx="2879750" cy="2289302"/>
            <a:chOff x="646626" y="4030625"/>
            <a:chExt cx="2879750" cy="2289302"/>
          </a:xfrm>
        </p:grpSpPr>
        <p:sp>
          <p:nvSpPr>
            <p:cNvPr id="72" name="Freeform 71">
              <a:extLst>
                <a:ext uri="{FF2B5EF4-FFF2-40B4-BE49-F238E27FC236}">
                  <a16:creationId xmlns:a16="http://schemas.microsoft.com/office/drawing/2014/main" id="{88672A75-663D-7445-B787-537534C1EA2C}"/>
                </a:ext>
              </a:extLst>
            </p:cNvPr>
            <p:cNvSpPr/>
            <p:nvPr/>
          </p:nvSpPr>
          <p:spPr>
            <a:xfrm>
              <a:off x="646626" y="4030625"/>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65B3D918-B81E-E047-AF08-BEC36E71C628}"/>
                </a:ext>
              </a:extLst>
            </p:cNvPr>
            <p:cNvSpPr/>
            <p:nvPr/>
          </p:nvSpPr>
          <p:spPr>
            <a:xfrm>
              <a:off x="1355357" y="441190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901C978-A09D-DA40-BDAD-55021B8DF63D}"/>
                </a:ext>
              </a:extLst>
            </p:cNvPr>
            <p:cNvSpPr/>
            <p:nvPr/>
          </p:nvSpPr>
          <p:spPr>
            <a:xfrm>
              <a:off x="3016190" y="46855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4FEA144-EFE8-EE41-BBC4-A9E2E7FEEF01}"/>
                </a:ext>
              </a:extLst>
            </p:cNvPr>
            <p:cNvSpPr/>
            <p:nvPr/>
          </p:nvSpPr>
          <p:spPr>
            <a:xfrm>
              <a:off x="841253" y="4403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B607F94-E64B-8A45-905F-A7B5F2A15347}"/>
                </a:ext>
              </a:extLst>
            </p:cNvPr>
            <p:cNvSpPr/>
            <p:nvPr/>
          </p:nvSpPr>
          <p:spPr>
            <a:xfrm>
              <a:off x="3255360" y="411922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838A1EB-5363-CD45-8F93-E698A375919D}"/>
                </a:ext>
              </a:extLst>
            </p:cNvPr>
            <p:cNvSpPr/>
            <p:nvPr/>
          </p:nvSpPr>
          <p:spPr>
            <a:xfrm>
              <a:off x="3016753" y="499166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76090DA-CA76-B448-90A1-F7B48169E212}"/>
                </a:ext>
              </a:extLst>
            </p:cNvPr>
            <p:cNvSpPr/>
            <p:nvPr/>
          </p:nvSpPr>
          <p:spPr>
            <a:xfrm>
              <a:off x="1639843" y="440305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69FDC0B-12AA-264D-AF28-934EBF3D9963}"/>
                </a:ext>
              </a:extLst>
            </p:cNvPr>
            <p:cNvSpPr/>
            <p:nvPr/>
          </p:nvSpPr>
          <p:spPr>
            <a:xfrm>
              <a:off x="1104070" y="441190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58C6139-B299-0843-8BB5-5045A173104D}"/>
                </a:ext>
              </a:extLst>
            </p:cNvPr>
            <p:cNvSpPr/>
            <p:nvPr/>
          </p:nvSpPr>
          <p:spPr>
            <a:xfrm>
              <a:off x="2435101" y="44030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D615ED8-4591-0F4F-AE9A-854A97DCFCBB}"/>
                </a:ext>
              </a:extLst>
            </p:cNvPr>
            <p:cNvSpPr/>
            <p:nvPr/>
          </p:nvSpPr>
          <p:spPr>
            <a:xfrm>
              <a:off x="1920997" y="439420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F1F1F92-B714-CE48-8F0C-7312BC1F1F1D}"/>
                </a:ext>
              </a:extLst>
            </p:cNvPr>
            <p:cNvSpPr/>
            <p:nvPr/>
          </p:nvSpPr>
          <p:spPr>
            <a:xfrm>
              <a:off x="2719587" y="439420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1F310D-134C-8543-A0EA-AB3DAF6CC431}"/>
                </a:ext>
              </a:extLst>
            </p:cNvPr>
            <p:cNvSpPr/>
            <p:nvPr/>
          </p:nvSpPr>
          <p:spPr>
            <a:xfrm>
              <a:off x="2183814" y="4403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56D6337-8104-974A-95B2-AB1195201953}"/>
                </a:ext>
              </a:extLst>
            </p:cNvPr>
            <p:cNvSpPr/>
            <p:nvPr/>
          </p:nvSpPr>
          <p:spPr>
            <a:xfrm>
              <a:off x="2981989" y="439420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BFE8C25-73AC-774B-A867-CD1C4AD542EA}"/>
                </a:ext>
              </a:extLst>
            </p:cNvPr>
            <p:cNvSpPr/>
            <p:nvPr/>
          </p:nvSpPr>
          <p:spPr>
            <a:xfrm>
              <a:off x="3244806" y="44030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FDD9397-7578-424C-AC27-FBBFD13C8AFF}"/>
                </a:ext>
              </a:extLst>
            </p:cNvPr>
            <p:cNvSpPr/>
            <p:nvPr/>
          </p:nvSpPr>
          <p:spPr>
            <a:xfrm>
              <a:off x="1341956" y="468495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9783619-7BEF-054C-A3B2-D5AFAFFF6EEA}"/>
                </a:ext>
              </a:extLst>
            </p:cNvPr>
            <p:cNvSpPr/>
            <p:nvPr/>
          </p:nvSpPr>
          <p:spPr>
            <a:xfrm>
              <a:off x="827852" y="46761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63B22CC-292B-C749-B4AD-E9B4E53F45CF}"/>
                </a:ext>
              </a:extLst>
            </p:cNvPr>
            <p:cNvSpPr/>
            <p:nvPr/>
          </p:nvSpPr>
          <p:spPr>
            <a:xfrm>
              <a:off x="1626442" y="467611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26035E7-0F83-B14B-A5D1-6A3C4B257FA1}"/>
                </a:ext>
              </a:extLst>
            </p:cNvPr>
            <p:cNvSpPr/>
            <p:nvPr/>
          </p:nvSpPr>
          <p:spPr>
            <a:xfrm>
              <a:off x="1090669" y="46849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FE77475-A4BF-0544-AEB1-63F46F9BC0D4}"/>
                </a:ext>
              </a:extLst>
            </p:cNvPr>
            <p:cNvSpPr/>
            <p:nvPr/>
          </p:nvSpPr>
          <p:spPr>
            <a:xfrm>
              <a:off x="2444679" y="468495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326FF85-A34B-4544-974F-E572673D498A}"/>
                </a:ext>
              </a:extLst>
            </p:cNvPr>
            <p:cNvSpPr/>
            <p:nvPr/>
          </p:nvSpPr>
          <p:spPr>
            <a:xfrm>
              <a:off x="1930575" y="46761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0C346A9-2F06-FB4C-BD60-8E7FB656270E}"/>
                </a:ext>
              </a:extLst>
            </p:cNvPr>
            <p:cNvSpPr/>
            <p:nvPr/>
          </p:nvSpPr>
          <p:spPr>
            <a:xfrm>
              <a:off x="2729165" y="467611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B5960A-E6F0-634E-AF8E-6384B6C198C2}"/>
                </a:ext>
              </a:extLst>
            </p:cNvPr>
            <p:cNvSpPr/>
            <p:nvPr/>
          </p:nvSpPr>
          <p:spPr>
            <a:xfrm>
              <a:off x="2193392" y="46849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F13D02E-C2DC-9740-B693-60B47C014E2B}"/>
                </a:ext>
              </a:extLst>
            </p:cNvPr>
            <p:cNvSpPr/>
            <p:nvPr/>
          </p:nvSpPr>
          <p:spPr>
            <a:xfrm>
              <a:off x="1355357" y="498143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7AA52C6-BBBC-8841-9A88-AFF87502B268}"/>
                </a:ext>
              </a:extLst>
            </p:cNvPr>
            <p:cNvSpPr/>
            <p:nvPr/>
          </p:nvSpPr>
          <p:spPr>
            <a:xfrm>
              <a:off x="841253" y="497259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4D97489-F07B-344D-8D03-9C24FDBEE624}"/>
                </a:ext>
              </a:extLst>
            </p:cNvPr>
            <p:cNvSpPr/>
            <p:nvPr/>
          </p:nvSpPr>
          <p:spPr>
            <a:xfrm>
              <a:off x="1639843" y="497259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E26F534-9250-5642-B151-16766026AA35}"/>
                </a:ext>
              </a:extLst>
            </p:cNvPr>
            <p:cNvSpPr/>
            <p:nvPr/>
          </p:nvSpPr>
          <p:spPr>
            <a:xfrm>
              <a:off x="1104070" y="498143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B2ADC55-63E6-8440-AC0D-87B5A430D0D6}"/>
                </a:ext>
              </a:extLst>
            </p:cNvPr>
            <p:cNvSpPr/>
            <p:nvPr/>
          </p:nvSpPr>
          <p:spPr>
            <a:xfrm>
              <a:off x="2435101" y="499166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DA9D0C4-F4D2-F34B-888D-30195D68EABF}"/>
                </a:ext>
              </a:extLst>
            </p:cNvPr>
            <p:cNvSpPr/>
            <p:nvPr/>
          </p:nvSpPr>
          <p:spPr>
            <a:xfrm>
              <a:off x="1920997" y="498281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51DADEF-28FC-D14A-B5E5-1822BCA4616C}"/>
                </a:ext>
              </a:extLst>
            </p:cNvPr>
            <p:cNvSpPr/>
            <p:nvPr/>
          </p:nvSpPr>
          <p:spPr>
            <a:xfrm>
              <a:off x="2719587" y="498281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BFD6DD9-0009-6647-AD39-E442B95F2E99}"/>
                </a:ext>
              </a:extLst>
            </p:cNvPr>
            <p:cNvSpPr/>
            <p:nvPr/>
          </p:nvSpPr>
          <p:spPr>
            <a:xfrm>
              <a:off x="2183814" y="499166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4087A26-A184-7C41-A4E5-599897FF1E4E}"/>
                </a:ext>
              </a:extLst>
            </p:cNvPr>
            <p:cNvSpPr/>
            <p:nvPr/>
          </p:nvSpPr>
          <p:spPr>
            <a:xfrm>
              <a:off x="1361644" y="526245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776FC66-AF7A-194D-B903-16EA03CEFE05}"/>
                </a:ext>
              </a:extLst>
            </p:cNvPr>
            <p:cNvSpPr/>
            <p:nvPr/>
          </p:nvSpPr>
          <p:spPr>
            <a:xfrm>
              <a:off x="847540" y="525361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079BFD0-9A59-7646-B9AD-30DFEBFCC071}"/>
                </a:ext>
              </a:extLst>
            </p:cNvPr>
            <p:cNvSpPr/>
            <p:nvPr/>
          </p:nvSpPr>
          <p:spPr>
            <a:xfrm>
              <a:off x="1646130" y="525361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F10992A-AF6C-B047-A623-5EDF77CF1F28}"/>
                </a:ext>
              </a:extLst>
            </p:cNvPr>
            <p:cNvSpPr/>
            <p:nvPr/>
          </p:nvSpPr>
          <p:spPr>
            <a:xfrm>
              <a:off x="1110357" y="526245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8470667-A576-3342-8D29-B7C2B8C658BE}"/>
                </a:ext>
              </a:extLst>
            </p:cNvPr>
            <p:cNvSpPr/>
            <p:nvPr/>
          </p:nvSpPr>
          <p:spPr>
            <a:xfrm>
              <a:off x="2423228" y="528952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858B8D1-22FE-D042-8DC7-DD9E45976811}"/>
                </a:ext>
              </a:extLst>
            </p:cNvPr>
            <p:cNvSpPr/>
            <p:nvPr/>
          </p:nvSpPr>
          <p:spPr>
            <a:xfrm>
              <a:off x="1909124" y="528067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3027D47-FACB-6947-8517-9F8199C6AD9C}"/>
                </a:ext>
              </a:extLst>
            </p:cNvPr>
            <p:cNvSpPr/>
            <p:nvPr/>
          </p:nvSpPr>
          <p:spPr>
            <a:xfrm>
              <a:off x="2707714" y="528068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CB6C8380-E6E8-F446-8EBF-0066FEE4BFA9}"/>
                </a:ext>
              </a:extLst>
            </p:cNvPr>
            <p:cNvSpPr/>
            <p:nvPr/>
          </p:nvSpPr>
          <p:spPr>
            <a:xfrm>
              <a:off x="2171941" y="528952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683355EE-6296-A844-AB4E-A7CB59DC8504}"/>
                </a:ext>
              </a:extLst>
            </p:cNvPr>
            <p:cNvSpPr/>
            <p:nvPr/>
          </p:nvSpPr>
          <p:spPr>
            <a:xfrm>
              <a:off x="1415822" y="555894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CF5D316D-8745-2A4B-89A3-995665AF6C71}"/>
                </a:ext>
              </a:extLst>
            </p:cNvPr>
            <p:cNvSpPr/>
            <p:nvPr/>
          </p:nvSpPr>
          <p:spPr>
            <a:xfrm>
              <a:off x="901718" y="555009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143B25BB-56B6-CE4E-98C5-3AE9A2A2028E}"/>
                </a:ext>
              </a:extLst>
            </p:cNvPr>
            <p:cNvSpPr/>
            <p:nvPr/>
          </p:nvSpPr>
          <p:spPr>
            <a:xfrm>
              <a:off x="1700308" y="555009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EADC43B-8180-7943-BFC7-CAAA8E5E688E}"/>
                </a:ext>
              </a:extLst>
            </p:cNvPr>
            <p:cNvSpPr/>
            <p:nvPr/>
          </p:nvSpPr>
          <p:spPr>
            <a:xfrm>
              <a:off x="1164535" y="555894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286C685-6BF3-554A-809C-576538E8948B}"/>
                </a:ext>
              </a:extLst>
            </p:cNvPr>
            <p:cNvSpPr/>
            <p:nvPr/>
          </p:nvSpPr>
          <p:spPr>
            <a:xfrm>
              <a:off x="2463755" y="559527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ED5808E-AC1A-7041-BE0F-46F283635C45}"/>
                </a:ext>
              </a:extLst>
            </p:cNvPr>
            <p:cNvSpPr/>
            <p:nvPr/>
          </p:nvSpPr>
          <p:spPr>
            <a:xfrm>
              <a:off x="1949651" y="558642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F310773-C319-9440-9937-B80C9B097B42}"/>
                </a:ext>
              </a:extLst>
            </p:cNvPr>
            <p:cNvSpPr/>
            <p:nvPr/>
          </p:nvSpPr>
          <p:spPr>
            <a:xfrm>
              <a:off x="2748241" y="558643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C8A9F35-6F8C-1845-A44F-34423E7D6EEE}"/>
                </a:ext>
              </a:extLst>
            </p:cNvPr>
            <p:cNvSpPr/>
            <p:nvPr/>
          </p:nvSpPr>
          <p:spPr>
            <a:xfrm>
              <a:off x="2212468" y="559527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B75E401F-2368-B140-84C2-FB3680705454}"/>
                </a:ext>
              </a:extLst>
            </p:cNvPr>
            <p:cNvSpPr/>
            <p:nvPr/>
          </p:nvSpPr>
          <p:spPr>
            <a:xfrm>
              <a:off x="1695354" y="5882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2E60B9CE-391B-0446-B1E8-7B21B9ABB58E}"/>
                </a:ext>
              </a:extLst>
            </p:cNvPr>
            <p:cNvSpPr/>
            <p:nvPr/>
          </p:nvSpPr>
          <p:spPr>
            <a:xfrm>
              <a:off x="1181250" y="587320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CA97A4B6-5092-294E-94C1-87F6C490431E}"/>
                </a:ext>
              </a:extLst>
            </p:cNvPr>
            <p:cNvSpPr/>
            <p:nvPr/>
          </p:nvSpPr>
          <p:spPr>
            <a:xfrm>
              <a:off x="1979840" y="587320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F9B053EB-0861-6744-B23E-D2402D09C9C4}"/>
                </a:ext>
              </a:extLst>
            </p:cNvPr>
            <p:cNvSpPr/>
            <p:nvPr/>
          </p:nvSpPr>
          <p:spPr>
            <a:xfrm>
              <a:off x="1444067" y="588205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EE0864-1AEE-8044-8A34-F768A2BF28C8}"/>
                </a:ext>
              </a:extLst>
            </p:cNvPr>
            <p:cNvSpPr/>
            <p:nvPr/>
          </p:nvSpPr>
          <p:spPr>
            <a:xfrm>
              <a:off x="3028364" y="558027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A8DF6434-C021-4441-A52D-5D44C65532CB}"/>
                </a:ext>
              </a:extLst>
            </p:cNvPr>
            <p:cNvSpPr/>
            <p:nvPr/>
          </p:nvSpPr>
          <p:spPr>
            <a:xfrm>
              <a:off x="3067385" y="591894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EAA6414-69D3-9F46-A54C-073151238F4D}"/>
                </a:ext>
              </a:extLst>
            </p:cNvPr>
            <p:cNvSpPr/>
            <p:nvPr/>
          </p:nvSpPr>
          <p:spPr>
            <a:xfrm>
              <a:off x="3023201" y="530227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8" name="TextBox 257">
            <a:extLst>
              <a:ext uri="{FF2B5EF4-FFF2-40B4-BE49-F238E27FC236}">
                <a16:creationId xmlns:a16="http://schemas.microsoft.com/office/drawing/2014/main" id="{815CB4E1-8174-0144-B811-3DFCEC256E49}"/>
              </a:ext>
            </a:extLst>
          </p:cNvPr>
          <p:cNvSpPr txBox="1"/>
          <p:nvPr/>
        </p:nvSpPr>
        <p:spPr>
          <a:xfrm>
            <a:off x="227617" y="162104"/>
            <a:ext cx="11631706" cy="369332"/>
          </a:xfrm>
          <a:prstGeom prst="rect">
            <a:avLst/>
          </a:prstGeom>
          <a:noFill/>
        </p:spPr>
        <p:txBody>
          <a:bodyPr wrap="square" rtlCol="0">
            <a:spAutoFit/>
          </a:bodyPr>
          <a:lstStyle/>
          <a:p>
            <a:r>
              <a:rPr lang="en-US" dirty="0"/>
              <a:t>Distribution of points for we have data may be irregular. </a:t>
            </a:r>
          </a:p>
        </p:txBody>
      </p:sp>
      <p:sp>
        <p:nvSpPr>
          <p:cNvPr id="260" name="Down Arrow 259">
            <a:extLst>
              <a:ext uri="{FF2B5EF4-FFF2-40B4-BE49-F238E27FC236}">
                <a16:creationId xmlns:a16="http://schemas.microsoft.com/office/drawing/2014/main" id="{FB10944B-E3F4-6F4E-B8BA-97C4138FEFEB}"/>
              </a:ext>
            </a:extLst>
          </p:cNvPr>
          <p:cNvSpPr/>
          <p:nvPr/>
        </p:nvSpPr>
        <p:spPr>
          <a:xfrm>
            <a:off x="1999607" y="3198419"/>
            <a:ext cx="522087" cy="9848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TextBox 263">
            <a:extLst>
              <a:ext uri="{FF2B5EF4-FFF2-40B4-BE49-F238E27FC236}">
                <a16:creationId xmlns:a16="http://schemas.microsoft.com/office/drawing/2014/main" id="{A1B2990F-AD44-3A46-831C-50E877F8E716}"/>
              </a:ext>
            </a:extLst>
          </p:cNvPr>
          <p:cNvSpPr txBox="1"/>
          <p:nvPr/>
        </p:nvSpPr>
        <p:spPr>
          <a:xfrm>
            <a:off x="524308" y="3544205"/>
            <a:ext cx="11148580" cy="369332"/>
          </a:xfrm>
          <a:prstGeom prst="rect">
            <a:avLst/>
          </a:prstGeom>
          <a:noFill/>
        </p:spPr>
        <p:txBody>
          <a:bodyPr wrap="square" rtlCol="0">
            <a:spAutoFit/>
          </a:bodyPr>
          <a:lstStyle/>
          <a:p>
            <a:r>
              <a:rPr lang="en-US" dirty="0"/>
              <a:t>Regular grid</a:t>
            </a:r>
          </a:p>
        </p:txBody>
      </p:sp>
      <p:sp>
        <p:nvSpPr>
          <p:cNvPr id="265" name="TextBox 264">
            <a:extLst>
              <a:ext uri="{FF2B5EF4-FFF2-40B4-BE49-F238E27FC236}">
                <a16:creationId xmlns:a16="http://schemas.microsoft.com/office/drawing/2014/main" id="{55DDAC85-753D-D841-B1FB-BAA92325DA24}"/>
              </a:ext>
            </a:extLst>
          </p:cNvPr>
          <p:cNvSpPr txBox="1"/>
          <p:nvPr/>
        </p:nvSpPr>
        <p:spPr>
          <a:xfrm>
            <a:off x="6084572" y="933538"/>
            <a:ext cx="5456142" cy="2246769"/>
          </a:xfrm>
          <a:prstGeom prst="rect">
            <a:avLst/>
          </a:prstGeom>
          <a:noFill/>
        </p:spPr>
        <p:txBody>
          <a:bodyPr wrap="square" rtlCol="0">
            <a:spAutoFit/>
          </a:bodyPr>
          <a:lstStyle/>
          <a:p>
            <a:r>
              <a:rPr lang="en-US" sz="2800" i="1" dirty="0">
                <a:solidFill>
                  <a:schemeClr val="accent2"/>
                </a:solidFill>
              </a:rPr>
              <a:t>What are some reasons for one or more of us wanting to grid a quantity (e.g. Moho depth) for which we have irregular measurements? </a:t>
            </a:r>
          </a:p>
        </p:txBody>
      </p:sp>
      <p:sp>
        <p:nvSpPr>
          <p:cNvPr id="266" name="TextBox 265">
            <a:extLst>
              <a:ext uri="{FF2B5EF4-FFF2-40B4-BE49-F238E27FC236}">
                <a16:creationId xmlns:a16="http://schemas.microsoft.com/office/drawing/2014/main" id="{D9C45EED-E83C-BD4E-AB03-0188EAB88C27}"/>
              </a:ext>
            </a:extLst>
          </p:cNvPr>
          <p:cNvSpPr txBox="1"/>
          <p:nvPr/>
        </p:nvSpPr>
        <p:spPr>
          <a:xfrm>
            <a:off x="7815121" y="3471864"/>
            <a:ext cx="3543443" cy="461665"/>
          </a:xfrm>
          <a:prstGeom prst="rect">
            <a:avLst/>
          </a:prstGeom>
          <a:noFill/>
        </p:spPr>
        <p:txBody>
          <a:bodyPr wrap="square" rtlCol="0">
            <a:spAutoFit/>
          </a:bodyPr>
          <a:lstStyle/>
          <a:p>
            <a:r>
              <a:rPr lang="en-US" sz="2400" dirty="0">
                <a:solidFill>
                  <a:schemeClr val="accent1"/>
                </a:solidFill>
              </a:rPr>
              <a:t>Type answer in zoom chat</a:t>
            </a:r>
          </a:p>
        </p:txBody>
      </p:sp>
    </p:spTree>
    <p:extLst>
      <p:ext uri="{BB962C8B-B14F-4D97-AF65-F5344CB8AC3E}">
        <p14:creationId xmlns:p14="http://schemas.microsoft.com/office/powerpoint/2010/main" val="888786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B936AB3-94AD-E74B-8D42-EC3ADB33E3BE}"/>
              </a:ext>
            </a:extLst>
          </p:cNvPr>
          <p:cNvGrpSpPr/>
          <p:nvPr/>
        </p:nvGrpSpPr>
        <p:grpSpPr>
          <a:xfrm>
            <a:off x="667741" y="719447"/>
            <a:ext cx="2879750" cy="2289302"/>
            <a:chOff x="668704" y="977576"/>
            <a:chExt cx="2879750" cy="2289302"/>
          </a:xfrm>
        </p:grpSpPr>
        <p:sp>
          <p:nvSpPr>
            <p:cNvPr id="4" name="Freeform 3">
              <a:extLst>
                <a:ext uri="{FF2B5EF4-FFF2-40B4-BE49-F238E27FC236}">
                  <a16:creationId xmlns:a16="http://schemas.microsoft.com/office/drawing/2014/main" id="{A1B16391-6CF4-0740-99ED-EC1DB42E0974}"/>
                </a:ext>
              </a:extLst>
            </p:cNvPr>
            <p:cNvSpPr/>
            <p:nvPr/>
          </p:nvSpPr>
          <p:spPr>
            <a:xfrm>
              <a:off x="668704" y="977576"/>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F6E5571-7B9C-6D4A-914B-CFE1C0943126}"/>
                </a:ext>
              </a:extLst>
            </p:cNvPr>
            <p:cNvSpPr/>
            <p:nvPr/>
          </p:nvSpPr>
          <p:spPr>
            <a:xfrm>
              <a:off x="1281492" y="149078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23F0156-44DF-C84A-BBC7-54ECD4E499D9}"/>
                </a:ext>
              </a:extLst>
            </p:cNvPr>
            <p:cNvSpPr/>
            <p:nvPr/>
          </p:nvSpPr>
          <p:spPr>
            <a:xfrm>
              <a:off x="1018674" y="1874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630CF3-8C5C-204B-9D30-171A57E9B69C}"/>
                </a:ext>
              </a:extLst>
            </p:cNvPr>
            <p:cNvSpPr/>
            <p:nvPr/>
          </p:nvSpPr>
          <p:spPr>
            <a:xfrm>
              <a:off x="1431932" y="259021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DA4DD8-6335-BE43-89D8-D71331A6F061}"/>
                </a:ext>
              </a:extLst>
            </p:cNvPr>
            <p:cNvSpPr/>
            <p:nvPr/>
          </p:nvSpPr>
          <p:spPr>
            <a:xfrm>
              <a:off x="1739529" y="292061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E05AA62-D5FC-7343-B49C-CCB22B1EAF34}"/>
                </a:ext>
              </a:extLst>
            </p:cNvPr>
            <p:cNvSpPr/>
            <p:nvPr/>
          </p:nvSpPr>
          <p:spPr>
            <a:xfrm>
              <a:off x="2409984" y="250150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54BDDD6-68FC-B748-9BEB-0D9790223BE7}"/>
                </a:ext>
              </a:extLst>
            </p:cNvPr>
            <p:cNvSpPr/>
            <p:nvPr/>
          </p:nvSpPr>
          <p:spPr>
            <a:xfrm>
              <a:off x="825725" y="136217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364E09-ACFE-B84E-948E-BBF327F2A04D}"/>
                </a:ext>
              </a:extLst>
            </p:cNvPr>
            <p:cNvSpPr/>
            <p:nvPr/>
          </p:nvSpPr>
          <p:spPr>
            <a:xfrm>
              <a:off x="3016191" y="266098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E235715-AE6C-EA4E-94BC-D84B630019F9}"/>
                </a:ext>
              </a:extLst>
            </p:cNvPr>
            <p:cNvSpPr/>
            <p:nvPr/>
          </p:nvSpPr>
          <p:spPr>
            <a:xfrm>
              <a:off x="3205785" y="122510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2167FDA-698B-F241-B13C-F0E0A8E59D90}"/>
                </a:ext>
              </a:extLst>
            </p:cNvPr>
            <p:cNvSpPr/>
            <p:nvPr/>
          </p:nvSpPr>
          <p:spPr>
            <a:xfrm>
              <a:off x="2855522" y="21750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C5933C4-E1B2-DD4A-AE94-B9102861F52A}"/>
                </a:ext>
              </a:extLst>
            </p:cNvPr>
            <p:cNvSpPr/>
            <p:nvPr/>
          </p:nvSpPr>
          <p:spPr>
            <a:xfrm>
              <a:off x="1104071" y="28319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6091C57-D783-9C4F-8741-8DD66ED22B33}"/>
                </a:ext>
              </a:extLst>
            </p:cNvPr>
            <p:cNvSpPr/>
            <p:nvPr/>
          </p:nvSpPr>
          <p:spPr>
            <a:xfrm>
              <a:off x="914436" y="241603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0081E9-095B-1E4B-B0EC-FE8C82C65976}"/>
                </a:ext>
              </a:extLst>
            </p:cNvPr>
            <p:cNvSpPr/>
            <p:nvPr/>
          </p:nvSpPr>
          <p:spPr>
            <a:xfrm>
              <a:off x="1828240" y="235247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39864A6-8DF8-544E-B5FB-93F63F7AB4C1}"/>
                </a:ext>
              </a:extLst>
            </p:cNvPr>
            <p:cNvSpPr/>
            <p:nvPr/>
          </p:nvSpPr>
          <p:spPr>
            <a:xfrm>
              <a:off x="2194853" y="1874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8E6720A-CB5F-B048-9AD1-F17ACDB3D441}"/>
                </a:ext>
              </a:extLst>
            </p:cNvPr>
            <p:cNvSpPr/>
            <p:nvPr/>
          </p:nvSpPr>
          <p:spPr>
            <a:xfrm>
              <a:off x="2224648" y="127346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4A09A08-6565-004E-BE4B-919C1264EEE4}"/>
                </a:ext>
              </a:extLst>
            </p:cNvPr>
            <p:cNvSpPr/>
            <p:nvPr/>
          </p:nvSpPr>
          <p:spPr>
            <a:xfrm>
              <a:off x="2838770" y="158644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170AA9A-81A4-7C4A-94A1-0899FC3BE503}"/>
                </a:ext>
              </a:extLst>
            </p:cNvPr>
            <p:cNvSpPr/>
            <p:nvPr/>
          </p:nvSpPr>
          <p:spPr>
            <a:xfrm>
              <a:off x="1518052" y="197839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C85843-2921-6A48-8024-7CF394322154}"/>
                </a:ext>
              </a:extLst>
            </p:cNvPr>
            <p:cNvSpPr/>
            <p:nvPr/>
          </p:nvSpPr>
          <p:spPr>
            <a:xfrm>
              <a:off x="1739528" y="131336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56C0B52-8A46-0644-8E9E-8CA6555B8FE3}"/>
              </a:ext>
            </a:extLst>
          </p:cNvPr>
          <p:cNvGrpSpPr/>
          <p:nvPr/>
        </p:nvGrpSpPr>
        <p:grpSpPr>
          <a:xfrm>
            <a:off x="4603595" y="789318"/>
            <a:ext cx="2879750" cy="2289302"/>
            <a:chOff x="4603595" y="977576"/>
            <a:chExt cx="2879750" cy="2289302"/>
          </a:xfrm>
        </p:grpSpPr>
        <p:sp>
          <p:nvSpPr>
            <p:cNvPr id="25" name="Freeform 24">
              <a:extLst>
                <a:ext uri="{FF2B5EF4-FFF2-40B4-BE49-F238E27FC236}">
                  <a16:creationId xmlns:a16="http://schemas.microsoft.com/office/drawing/2014/main" id="{7166693D-DF17-3B46-861A-021E4C30BC9A}"/>
                </a:ext>
              </a:extLst>
            </p:cNvPr>
            <p:cNvSpPr/>
            <p:nvPr/>
          </p:nvSpPr>
          <p:spPr>
            <a:xfrm>
              <a:off x="4603595" y="977576"/>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110B9CB2-C82A-224E-AAD1-82ECAA7FA48C}"/>
                </a:ext>
              </a:extLst>
            </p:cNvPr>
            <p:cNvSpPr/>
            <p:nvPr/>
          </p:nvSpPr>
          <p:spPr>
            <a:xfrm>
              <a:off x="5216383" y="149078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A6399F4-0968-CD4C-B944-CFDAE1038462}"/>
                </a:ext>
              </a:extLst>
            </p:cNvPr>
            <p:cNvSpPr/>
            <p:nvPr/>
          </p:nvSpPr>
          <p:spPr>
            <a:xfrm>
              <a:off x="4953565" y="1874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2365E3C-61FE-FB42-A8D9-68F6B8ADC1A4}"/>
                </a:ext>
              </a:extLst>
            </p:cNvPr>
            <p:cNvSpPr/>
            <p:nvPr/>
          </p:nvSpPr>
          <p:spPr>
            <a:xfrm>
              <a:off x="5366823" y="259021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13B71DF-E604-4543-ABEF-96A60C7D3EC7}"/>
                </a:ext>
              </a:extLst>
            </p:cNvPr>
            <p:cNvSpPr/>
            <p:nvPr/>
          </p:nvSpPr>
          <p:spPr>
            <a:xfrm>
              <a:off x="5674420" y="292061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C54D60-56EC-AE4C-A0FA-DC544D0D6072}"/>
                </a:ext>
              </a:extLst>
            </p:cNvPr>
            <p:cNvSpPr/>
            <p:nvPr/>
          </p:nvSpPr>
          <p:spPr>
            <a:xfrm>
              <a:off x="6344875" y="250150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904CF7-1759-D041-B2A7-69A785CA280D}"/>
                </a:ext>
              </a:extLst>
            </p:cNvPr>
            <p:cNvSpPr/>
            <p:nvPr/>
          </p:nvSpPr>
          <p:spPr>
            <a:xfrm>
              <a:off x="4760616" y="136217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C96EFAE-7207-EA49-A32D-E52350FE6CFF}"/>
                </a:ext>
              </a:extLst>
            </p:cNvPr>
            <p:cNvSpPr/>
            <p:nvPr/>
          </p:nvSpPr>
          <p:spPr>
            <a:xfrm>
              <a:off x="6951082" y="266098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8B539E2-02B8-E543-B50B-4A12283F80B9}"/>
                </a:ext>
              </a:extLst>
            </p:cNvPr>
            <p:cNvSpPr/>
            <p:nvPr/>
          </p:nvSpPr>
          <p:spPr>
            <a:xfrm>
              <a:off x="7140676" y="122510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4D12FC1-0DB7-8E42-B8C6-9869DAED9034}"/>
                </a:ext>
              </a:extLst>
            </p:cNvPr>
            <p:cNvSpPr/>
            <p:nvPr/>
          </p:nvSpPr>
          <p:spPr>
            <a:xfrm>
              <a:off x="6790413" y="21750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5E68683-D5D2-0F44-90C4-5F5939793A09}"/>
                </a:ext>
              </a:extLst>
            </p:cNvPr>
            <p:cNvSpPr/>
            <p:nvPr/>
          </p:nvSpPr>
          <p:spPr>
            <a:xfrm>
              <a:off x="5038962" y="28319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AC18038-4AC6-FB48-BBB6-5FD2CF5AC3BD}"/>
                </a:ext>
              </a:extLst>
            </p:cNvPr>
            <p:cNvSpPr/>
            <p:nvPr/>
          </p:nvSpPr>
          <p:spPr>
            <a:xfrm>
              <a:off x="4849327" y="241603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AC04136-4515-8A40-ADAD-EE11460B42D4}"/>
                </a:ext>
              </a:extLst>
            </p:cNvPr>
            <p:cNvSpPr/>
            <p:nvPr/>
          </p:nvSpPr>
          <p:spPr>
            <a:xfrm>
              <a:off x="5763131" y="235247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19B119D-EFCB-B243-884C-79CB783D3C47}"/>
                </a:ext>
              </a:extLst>
            </p:cNvPr>
            <p:cNvSpPr/>
            <p:nvPr/>
          </p:nvSpPr>
          <p:spPr>
            <a:xfrm>
              <a:off x="6773661" y="158644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D0B78F1-9097-3A46-B111-58C11802A87D}"/>
                </a:ext>
              </a:extLst>
            </p:cNvPr>
            <p:cNvSpPr/>
            <p:nvPr/>
          </p:nvSpPr>
          <p:spPr>
            <a:xfrm>
              <a:off x="5452943" y="197839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254D130D-B57D-1146-971F-42818C1F89E9}"/>
              </a:ext>
            </a:extLst>
          </p:cNvPr>
          <p:cNvGrpSpPr/>
          <p:nvPr/>
        </p:nvGrpSpPr>
        <p:grpSpPr>
          <a:xfrm>
            <a:off x="646626" y="4299565"/>
            <a:ext cx="2879750" cy="2289302"/>
            <a:chOff x="646626" y="4030625"/>
            <a:chExt cx="2879750" cy="2289302"/>
          </a:xfrm>
        </p:grpSpPr>
        <p:sp>
          <p:nvSpPr>
            <p:cNvPr id="72" name="Freeform 71">
              <a:extLst>
                <a:ext uri="{FF2B5EF4-FFF2-40B4-BE49-F238E27FC236}">
                  <a16:creationId xmlns:a16="http://schemas.microsoft.com/office/drawing/2014/main" id="{88672A75-663D-7445-B787-537534C1EA2C}"/>
                </a:ext>
              </a:extLst>
            </p:cNvPr>
            <p:cNvSpPr/>
            <p:nvPr/>
          </p:nvSpPr>
          <p:spPr>
            <a:xfrm>
              <a:off x="646626" y="4030625"/>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65B3D918-B81E-E047-AF08-BEC36E71C628}"/>
                </a:ext>
              </a:extLst>
            </p:cNvPr>
            <p:cNvSpPr/>
            <p:nvPr/>
          </p:nvSpPr>
          <p:spPr>
            <a:xfrm>
              <a:off x="1355357" y="441190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901C978-A09D-DA40-BDAD-55021B8DF63D}"/>
                </a:ext>
              </a:extLst>
            </p:cNvPr>
            <p:cNvSpPr/>
            <p:nvPr/>
          </p:nvSpPr>
          <p:spPr>
            <a:xfrm>
              <a:off x="3016190" y="46855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4FEA144-EFE8-EE41-BBC4-A9E2E7FEEF01}"/>
                </a:ext>
              </a:extLst>
            </p:cNvPr>
            <p:cNvSpPr/>
            <p:nvPr/>
          </p:nvSpPr>
          <p:spPr>
            <a:xfrm>
              <a:off x="841253" y="4403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B607F94-E64B-8A45-905F-A7B5F2A15347}"/>
                </a:ext>
              </a:extLst>
            </p:cNvPr>
            <p:cNvSpPr/>
            <p:nvPr/>
          </p:nvSpPr>
          <p:spPr>
            <a:xfrm>
              <a:off x="3255360" y="411922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838A1EB-5363-CD45-8F93-E698A375919D}"/>
                </a:ext>
              </a:extLst>
            </p:cNvPr>
            <p:cNvSpPr/>
            <p:nvPr/>
          </p:nvSpPr>
          <p:spPr>
            <a:xfrm>
              <a:off x="3016753" y="499166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76090DA-CA76-B448-90A1-F7B48169E212}"/>
                </a:ext>
              </a:extLst>
            </p:cNvPr>
            <p:cNvSpPr/>
            <p:nvPr/>
          </p:nvSpPr>
          <p:spPr>
            <a:xfrm>
              <a:off x="1639843" y="440305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69FDC0B-12AA-264D-AF28-934EBF3D9963}"/>
                </a:ext>
              </a:extLst>
            </p:cNvPr>
            <p:cNvSpPr/>
            <p:nvPr/>
          </p:nvSpPr>
          <p:spPr>
            <a:xfrm>
              <a:off x="1104070" y="441190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58C6139-B299-0843-8BB5-5045A173104D}"/>
                </a:ext>
              </a:extLst>
            </p:cNvPr>
            <p:cNvSpPr/>
            <p:nvPr/>
          </p:nvSpPr>
          <p:spPr>
            <a:xfrm>
              <a:off x="2435101" y="44030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D615ED8-4591-0F4F-AE9A-854A97DCFCBB}"/>
                </a:ext>
              </a:extLst>
            </p:cNvPr>
            <p:cNvSpPr/>
            <p:nvPr/>
          </p:nvSpPr>
          <p:spPr>
            <a:xfrm>
              <a:off x="1920997" y="439420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F1F1F92-B714-CE48-8F0C-7312BC1F1F1D}"/>
                </a:ext>
              </a:extLst>
            </p:cNvPr>
            <p:cNvSpPr/>
            <p:nvPr/>
          </p:nvSpPr>
          <p:spPr>
            <a:xfrm>
              <a:off x="2719587" y="439420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1F310D-134C-8543-A0EA-AB3DAF6CC431}"/>
                </a:ext>
              </a:extLst>
            </p:cNvPr>
            <p:cNvSpPr/>
            <p:nvPr/>
          </p:nvSpPr>
          <p:spPr>
            <a:xfrm>
              <a:off x="2183814" y="4403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56D6337-8104-974A-95B2-AB1195201953}"/>
                </a:ext>
              </a:extLst>
            </p:cNvPr>
            <p:cNvSpPr/>
            <p:nvPr/>
          </p:nvSpPr>
          <p:spPr>
            <a:xfrm>
              <a:off x="2981989" y="439420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BFE8C25-73AC-774B-A867-CD1C4AD542EA}"/>
                </a:ext>
              </a:extLst>
            </p:cNvPr>
            <p:cNvSpPr/>
            <p:nvPr/>
          </p:nvSpPr>
          <p:spPr>
            <a:xfrm>
              <a:off x="3244806" y="44030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FDD9397-7578-424C-AC27-FBBFD13C8AFF}"/>
                </a:ext>
              </a:extLst>
            </p:cNvPr>
            <p:cNvSpPr/>
            <p:nvPr/>
          </p:nvSpPr>
          <p:spPr>
            <a:xfrm>
              <a:off x="1341956" y="468495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9783619-7BEF-054C-A3B2-D5AFAFFF6EEA}"/>
                </a:ext>
              </a:extLst>
            </p:cNvPr>
            <p:cNvSpPr/>
            <p:nvPr/>
          </p:nvSpPr>
          <p:spPr>
            <a:xfrm>
              <a:off x="827852" y="46761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63B22CC-292B-C749-B4AD-E9B4E53F45CF}"/>
                </a:ext>
              </a:extLst>
            </p:cNvPr>
            <p:cNvSpPr/>
            <p:nvPr/>
          </p:nvSpPr>
          <p:spPr>
            <a:xfrm>
              <a:off x="1626442" y="467611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26035E7-0F83-B14B-A5D1-6A3C4B257FA1}"/>
                </a:ext>
              </a:extLst>
            </p:cNvPr>
            <p:cNvSpPr/>
            <p:nvPr/>
          </p:nvSpPr>
          <p:spPr>
            <a:xfrm>
              <a:off x="1090669" y="46849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FE77475-A4BF-0544-AEB1-63F46F9BC0D4}"/>
                </a:ext>
              </a:extLst>
            </p:cNvPr>
            <p:cNvSpPr/>
            <p:nvPr/>
          </p:nvSpPr>
          <p:spPr>
            <a:xfrm>
              <a:off x="2444679" y="468495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326FF85-A34B-4544-974F-E572673D498A}"/>
                </a:ext>
              </a:extLst>
            </p:cNvPr>
            <p:cNvSpPr/>
            <p:nvPr/>
          </p:nvSpPr>
          <p:spPr>
            <a:xfrm>
              <a:off x="1930575" y="46761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0C346A9-2F06-FB4C-BD60-8E7FB656270E}"/>
                </a:ext>
              </a:extLst>
            </p:cNvPr>
            <p:cNvSpPr/>
            <p:nvPr/>
          </p:nvSpPr>
          <p:spPr>
            <a:xfrm>
              <a:off x="2729165" y="467611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B5960A-E6F0-634E-AF8E-6384B6C198C2}"/>
                </a:ext>
              </a:extLst>
            </p:cNvPr>
            <p:cNvSpPr/>
            <p:nvPr/>
          </p:nvSpPr>
          <p:spPr>
            <a:xfrm>
              <a:off x="2193392" y="46849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F13D02E-C2DC-9740-B693-60B47C014E2B}"/>
                </a:ext>
              </a:extLst>
            </p:cNvPr>
            <p:cNvSpPr/>
            <p:nvPr/>
          </p:nvSpPr>
          <p:spPr>
            <a:xfrm>
              <a:off x="1355357" y="498143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7AA52C6-BBBC-8841-9A88-AFF87502B268}"/>
                </a:ext>
              </a:extLst>
            </p:cNvPr>
            <p:cNvSpPr/>
            <p:nvPr/>
          </p:nvSpPr>
          <p:spPr>
            <a:xfrm>
              <a:off x="841253" y="497259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4D97489-F07B-344D-8D03-9C24FDBEE624}"/>
                </a:ext>
              </a:extLst>
            </p:cNvPr>
            <p:cNvSpPr/>
            <p:nvPr/>
          </p:nvSpPr>
          <p:spPr>
            <a:xfrm>
              <a:off x="1639843" y="497259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E26F534-9250-5642-B151-16766026AA35}"/>
                </a:ext>
              </a:extLst>
            </p:cNvPr>
            <p:cNvSpPr/>
            <p:nvPr/>
          </p:nvSpPr>
          <p:spPr>
            <a:xfrm>
              <a:off x="1104070" y="498143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B2ADC55-63E6-8440-AC0D-87B5A430D0D6}"/>
                </a:ext>
              </a:extLst>
            </p:cNvPr>
            <p:cNvSpPr/>
            <p:nvPr/>
          </p:nvSpPr>
          <p:spPr>
            <a:xfrm>
              <a:off x="2435101" y="499166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DA9D0C4-F4D2-F34B-888D-30195D68EABF}"/>
                </a:ext>
              </a:extLst>
            </p:cNvPr>
            <p:cNvSpPr/>
            <p:nvPr/>
          </p:nvSpPr>
          <p:spPr>
            <a:xfrm>
              <a:off x="1920997" y="498281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51DADEF-28FC-D14A-B5E5-1822BCA4616C}"/>
                </a:ext>
              </a:extLst>
            </p:cNvPr>
            <p:cNvSpPr/>
            <p:nvPr/>
          </p:nvSpPr>
          <p:spPr>
            <a:xfrm>
              <a:off x="2719587" y="498281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BFD6DD9-0009-6647-AD39-E442B95F2E99}"/>
                </a:ext>
              </a:extLst>
            </p:cNvPr>
            <p:cNvSpPr/>
            <p:nvPr/>
          </p:nvSpPr>
          <p:spPr>
            <a:xfrm>
              <a:off x="2183814" y="499166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4087A26-A184-7C41-A4E5-599897FF1E4E}"/>
                </a:ext>
              </a:extLst>
            </p:cNvPr>
            <p:cNvSpPr/>
            <p:nvPr/>
          </p:nvSpPr>
          <p:spPr>
            <a:xfrm>
              <a:off x="1361644" y="526245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776FC66-AF7A-194D-B903-16EA03CEFE05}"/>
                </a:ext>
              </a:extLst>
            </p:cNvPr>
            <p:cNvSpPr/>
            <p:nvPr/>
          </p:nvSpPr>
          <p:spPr>
            <a:xfrm>
              <a:off x="847540" y="525361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079BFD0-9A59-7646-B9AD-30DFEBFCC071}"/>
                </a:ext>
              </a:extLst>
            </p:cNvPr>
            <p:cNvSpPr/>
            <p:nvPr/>
          </p:nvSpPr>
          <p:spPr>
            <a:xfrm>
              <a:off x="1646130" y="525361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F10992A-AF6C-B047-A623-5EDF77CF1F28}"/>
                </a:ext>
              </a:extLst>
            </p:cNvPr>
            <p:cNvSpPr/>
            <p:nvPr/>
          </p:nvSpPr>
          <p:spPr>
            <a:xfrm>
              <a:off x="1110357" y="526245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8470667-A576-3342-8D29-B7C2B8C658BE}"/>
                </a:ext>
              </a:extLst>
            </p:cNvPr>
            <p:cNvSpPr/>
            <p:nvPr/>
          </p:nvSpPr>
          <p:spPr>
            <a:xfrm>
              <a:off x="2423228" y="528952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858B8D1-22FE-D042-8DC7-DD9E45976811}"/>
                </a:ext>
              </a:extLst>
            </p:cNvPr>
            <p:cNvSpPr/>
            <p:nvPr/>
          </p:nvSpPr>
          <p:spPr>
            <a:xfrm>
              <a:off x="1909124" y="528067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3027D47-FACB-6947-8517-9F8199C6AD9C}"/>
                </a:ext>
              </a:extLst>
            </p:cNvPr>
            <p:cNvSpPr/>
            <p:nvPr/>
          </p:nvSpPr>
          <p:spPr>
            <a:xfrm>
              <a:off x="2707714" y="528068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CB6C8380-E6E8-F446-8EBF-0066FEE4BFA9}"/>
                </a:ext>
              </a:extLst>
            </p:cNvPr>
            <p:cNvSpPr/>
            <p:nvPr/>
          </p:nvSpPr>
          <p:spPr>
            <a:xfrm>
              <a:off x="2171941" y="528952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683355EE-6296-A844-AB4E-A7CB59DC8504}"/>
                </a:ext>
              </a:extLst>
            </p:cNvPr>
            <p:cNvSpPr/>
            <p:nvPr/>
          </p:nvSpPr>
          <p:spPr>
            <a:xfrm>
              <a:off x="1415822" y="555894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CF5D316D-8745-2A4B-89A3-995665AF6C71}"/>
                </a:ext>
              </a:extLst>
            </p:cNvPr>
            <p:cNvSpPr/>
            <p:nvPr/>
          </p:nvSpPr>
          <p:spPr>
            <a:xfrm>
              <a:off x="901718" y="555009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143B25BB-56B6-CE4E-98C5-3AE9A2A2028E}"/>
                </a:ext>
              </a:extLst>
            </p:cNvPr>
            <p:cNvSpPr/>
            <p:nvPr/>
          </p:nvSpPr>
          <p:spPr>
            <a:xfrm>
              <a:off x="1700308" y="555009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EADC43B-8180-7943-BFC7-CAAA8E5E688E}"/>
                </a:ext>
              </a:extLst>
            </p:cNvPr>
            <p:cNvSpPr/>
            <p:nvPr/>
          </p:nvSpPr>
          <p:spPr>
            <a:xfrm>
              <a:off x="1164535" y="555894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286C685-6BF3-554A-809C-576538E8948B}"/>
                </a:ext>
              </a:extLst>
            </p:cNvPr>
            <p:cNvSpPr/>
            <p:nvPr/>
          </p:nvSpPr>
          <p:spPr>
            <a:xfrm>
              <a:off x="2463755" y="559527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ED5808E-AC1A-7041-BE0F-46F283635C45}"/>
                </a:ext>
              </a:extLst>
            </p:cNvPr>
            <p:cNvSpPr/>
            <p:nvPr/>
          </p:nvSpPr>
          <p:spPr>
            <a:xfrm>
              <a:off x="1949651" y="558642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F310773-C319-9440-9937-B80C9B097B42}"/>
                </a:ext>
              </a:extLst>
            </p:cNvPr>
            <p:cNvSpPr/>
            <p:nvPr/>
          </p:nvSpPr>
          <p:spPr>
            <a:xfrm>
              <a:off x="2748241" y="558643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C8A9F35-6F8C-1845-A44F-34423E7D6EEE}"/>
                </a:ext>
              </a:extLst>
            </p:cNvPr>
            <p:cNvSpPr/>
            <p:nvPr/>
          </p:nvSpPr>
          <p:spPr>
            <a:xfrm>
              <a:off x="2212468" y="559527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B75E401F-2368-B140-84C2-FB3680705454}"/>
                </a:ext>
              </a:extLst>
            </p:cNvPr>
            <p:cNvSpPr/>
            <p:nvPr/>
          </p:nvSpPr>
          <p:spPr>
            <a:xfrm>
              <a:off x="1695354" y="5882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2E60B9CE-391B-0446-B1E8-7B21B9ABB58E}"/>
                </a:ext>
              </a:extLst>
            </p:cNvPr>
            <p:cNvSpPr/>
            <p:nvPr/>
          </p:nvSpPr>
          <p:spPr>
            <a:xfrm>
              <a:off x="1181250" y="587320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CA97A4B6-5092-294E-94C1-87F6C490431E}"/>
                </a:ext>
              </a:extLst>
            </p:cNvPr>
            <p:cNvSpPr/>
            <p:nvPr/>
          </p:nvSpPr>
          <p:spPr>
            <a:xfrm>
              <a:off x="1979840" y="587320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F9B053EB-0861-6744-B23E-D2402D09C9C4}"/>
                </a:ext>
              </a:extLst>
            </p:cNvPr>
            <p:cNvSpPr/>
            <p:nvPr/>
          </p:nvSpPr>
          <p:spPr>
            <a:xfrm>
              <a:off x="1444067" y="588205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EE0864-1AEE-8044-8A34-F768A2BF28C8}"/>
                </a:ext>
              </a:extLst>
            </p:cNvPr>
            <p:cNvSpPr/>
            <p:nvPr/>
          </p:nvSpPr>
          <p:spPr>
            <a:xfrm>
              <a:off x="3028364" y="558027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A8DF6434-C021-4441-A52D-5D44C65532CB}"/>
                </a:ext>
              </a:extLst>
            </p:cNvPr>
            <p:cNvSpPr/>
            <p:nvPr/>
          </p:nvSpPr>
          <p:spPr>
            <a:xfrm>
              <a:off x="3067385" y="591894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EAA6414-69D3-9F46-A54C-073151238F4D}"/>
                </a:ext>
              </a:extLst>
            </p:cNvPr>
            <p:cNvSpPr/>
            <p:nvPr/>
          </p:nvSpPr>
          <p:spPr>
            <a:xfrm>
              <a:off x="3023201" y="530227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8" name="TextBox 257">
            <a:extLst>
              <a:ext uri="{FF2B5EF4-FFF2-40B4-BE49-F238E27FC236}">
                <a16:creationId xmlns:a16="http://schemas.microsoft.com/office/drawing/2014/main" id="{815CB4E1-8174-0144-B811-3DFCEC256E49}"/>
              </a:ext>
            </a:extLst>
          </p:cNvPr>
          <p:cNvSpPr txBox="1"/>
          <p:nvPr/>
        </p:nvSpPr>
        <p:spPr>
          <a:xfrm>
            <a:off x="227617" y="162104"/>
            <a:ext cx="11631706" cy="369332"/>
          </a:xfrm>
          <a:prstGeom prst="rect">
            <a:avLst/>
          </a:prstGeom>
          <a:noFill/>
        </p:spPr>
        <p:txBody>
          <a:bodyPr wrap="square" rtlCol="0">
            <a:spAutoFit/>
          </a:bodyPr>
          <a:lstStyle/>
          <a:p>
            <a:r>
              <a:rPr lang="en-US" dirty="0"/>
              <a:t>Distribution of points for we have data may be irregular, have gaps, </a:t>
            </a:r>
          </a:p>
        </p:txBody>
      </p:sp>
      <p:sp>
        <p:nvSpPr>
          <p:cNvPr id="259" name="TextBox 258">
            <a:extLst>
              <a:ext uri="{FF2B5EF4-FFF2-40B4-BE49-F238E27FC236}">
                <a16:creationId xmlns:a16="http://schemas.microsoft.com/office/drawing/2014/main" id="{2F96AC59-7538-2E46-B431-F63F3C3B4A2F}"/>
              </a:ext>
            </a:extLst>
          </p:cNvPr>
          <p:cNvSpPr txBox="1"/>
          <p:nvPr/>
        </p:nvSpPr>
        <p:spPr>
          <a:xfrm>
            <a:off x="524308" y="3544205"/>
            <a:ext cx="11148580" cy="369332"/>
          </a:xfrm>
          <a:prstGeom prst="rect">
            <a:avLst/>
          </a:prstGeom>
          <a:noFill/>
        </p:spPr>
        <p:txBody>
          <a:bodyPr wrap="square" rtlCol="0">
            <a:spAutoFit/>
          </a:bodyPr>
          <a:lstStyle/>
          <a:p>
            <a:r>
              <a:rPr lang="en-US" dirty="0"/>
              <a:t>Regular grid</a:t>
            </a:r>
          </a:p>
        </p:txBody>
      </p:sp>
    </p:spTree>
    <p:extLst>
      <p:ext uri="{BB962C8B-B14F-4D97-AF65-F5344CB8AC3E}">
        <p14:creationId xmlns:p14="http://schemas.microsoft.com/office/powerpoint/2010/main" val="1239510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B936AB3-94AD-E74B-8D42-EC3ADB33E3BE}"/>
              </a:ext>
            </a:extLst>
          </p:cNvPr>
          <p:cNvGrpSpPr/>
          <p:nvPr/>
        </p:nvGrpSpPr>
        <p:grpSpPr>
          <a:xfrm>
            <a:off x="667741" y="719447"/>
            <a:ext cx="2879750" cy="2289302"/>
            <a:chOff x="668704" y="977576"/>
            <a:chExt cx="2879750" cy="2289302"/>
          </a:xfrm>
        </p:grpSpPr>
        <p:sp>
          <p:nvSpPr>
            <p:cNvPr id="4" name="Freeform 3">
              <a:extLst>
                <a:ext uri="{FF2B5EF4-FFF2-40B4-BE49-F238E27FC236}">
                  <a16:creationId xmlns:a16="http://schemas.microsoft.com/office/drawing/2014/main" id="{A1B16391-6CF4-0740-99ED-EC1DB42E0974}"/>
                </a:ext>
              </a:extLst>
            </p:cNvPr>
            <p:cNvSpPr/>
            <p:nvPr/>
          </p:nvSpPr>
          <p:spPr>
            <a:xfrm>
              <a:off x="668704" y="977576"/>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F6E5571-7B9C-6D4A-914B-CFE1C0943126}"/>
                </a:ext>
              </a:extLst>
            </p:cNvPr>
            <p:cNvSpPr/>
            <p:nvPr/>
          </p:nvSpPr>
          <p:spPr>
            <a:xfrm>
              <a:off x="1281492" y="149078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23F0156-44DF-C84A-BBC7-54ECD4E499D9}"/>
                </a:ext>
              </a:extLst>
            </p:cNvPr>
            <p:cNvSpPr/>
            <p:nvPr/>
          </p:nvSpPr>
          <p:spPr>
            <a:xfrm>
              <a:off x="1018674" y="1874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630CF3-8C5C-204B-9D30-171A57E9B69C}"/>
                </a:ext>
              </a:extLst>
            </p:cNvPr>
            <p:cNvSpPr/>
            <p:nvPr/>
          </p:nvSpPr>
          <p:spPr>
            <a:xfrm>
              <a:off x="1431932" y="259021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DA4DD8-6335-BE43-89D8-D71331A6F061}"/>
                </a:ext>
              </a:extLst>
            </p:cNvPr>
            <p:cNvSpPr/>
            <p:nvPr/>
          </p:nvSpPr>
          <p:spPr>
            <a:xfrm>
              <a:off x="1739529" y="292061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E05AA62-D5FC-7343-B49C-CCB22B1EAF34}"/>
                </a:ext>
              </a:extLst>
            </p:cNvPr>
            <p:cNvSpPr/>
            <p:nvPr/>
          </p:nvSpPr>
          <p:spPr>
            <a:xfrm>
              <a:off x="2409984" y="250150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54BDDD6-68FC-B748-9BEB-0D9790223BE7}"/>
                </a:ext>
              </a:extLst>
            </p:cNvPr>
            <p:cNvSpPr/>
            <p:nvPr/>
          </p:nvSpPr>
          <p:spPr>
            <a:xfrm>
              <a:off x="825725" y="136217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364E09-ACFE-B84E-948E-BBF327F2A04D}"/>
                </a:ext>
              </a:extLst>
            </p:cNvPr>
            <p:cNvSpPr/>
            <p:nvPr/>
          </p:nvSpPr>
          <p:spPr>
            <a:xfrm>
              <a:off x="3016191" y="266098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E235715-AE6C-EA4E-94BC-D84B630019F9}"/>
                </a:ext>
              </a:extLst>
            </p:cNvPr>
            <p:cNvSpPr/>
            <p:nvPr/>
          </p:nvSpPr>
          <p:spPr>
            <a:xfrm>
              <a:off x="3205785" y="122510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2167FDA-698B-F241-B13C-F0E0A8E59D90}"/>
                </a:ext>
              </a:extLst>
            </p:cNvPr>
            <p:cNvSpPr/>
            <p:nvPr/>
          </p:nvSpPr>
          <p:spPr>
            <a:xfrm>
              <a:off x="2855522" y="21750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C5933C4-E1B2-DD4A-AE94-B9102861F52A}"/>
                </a:ext>
              </a:extLst>
            </p:cNvPr>
            <p:cNvSpPr/>
            <p:nvPr/>
          </p:nvSpPr>
          <p:spPr>
            <a:xfrm>
              <a:off x="1104071" y="28319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6091C57-D783-9C4F-8741-8DD66ED22B33}"/>
                </a:ext>
              </a:extLst>
            </p:cNvPr>
            <p:cNvSpPr/>
            <p:nvPr/>
          </p:nvSpPr>
          <p:spPr>
            <a:xfrm>
              <a:off x="914436" y="241603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0081E9-095B-1E4B-B0EC-FE8C82C65976}"/>
                </a:ext>
              </a:extLst>
            </p:cNvPr>
            <p:cNvSpPr/>
            <p:nvPr/>
          </p:nvSpPr>
          <p:spPr>
            <a:xfrm>
              <a:off x="1828240" y="235247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39864A6-8DF8-544E-B5FB-93F63F7AB4C1}"/>
                </a:ext>
              </a:extLst>
            </p:cNvPr>
            <p:cNvSpPr/>
            <p:nvPr/>
          </p:nvSpPr>
          <p:spPr>
            <a:xfrm>
              <a:off x="2194853" y="1874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8E6720A-CB5F-B048-9AD1-F17ACDB3D441}"/>
                </a:ext>
              </a:extLst>
            </p:cNvPr>
            <p:cNvSpPr/>
            <p:nvPr/>
          </p:nvSpPr>
          <p:spPr>
            <a:xfrm>
              <a:off x="2224648" y="127346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4A09A08-6565-004E-BE4B-919C1264EEE4}"/>
                </a:ext>
              </a:extLst>
            </p:cNvPr>
            <p:cNvSpPr/>
            <p:nvPr/>
          </p:nvSpPr>
          <p:spPr>
            <a:xfrm>
              <a:off x="2838770" y="158644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170AA9A-81A4-7C4A-94A1-0899FC3BE503}"/>
                </a:ext>
              </a:extLst>
            </p:cNvPr>
            <p:cNvSpPr/>
            <p:nvPr/>
          </p:nvSpPr>
          <p:spPr>
            <a:xfrm>
              <a:off x="1518052" y="197839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C85843-2921-6A48-8024-7CF394322154}"/>
                </a:ext>
              </a:extLst>
            </p:cNvPr>
            <p:cNvSpPr/>
            <p:nvPr/>
          </p:nvSpPr>
          <p:spPr>
            <a:xfrm>
              <a:off x="1739528" y="131336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56C0B52-8A46-0644-8E9E-8CA6555B8FE3}"/>
              </a:ext>
            </a:extLst>
          </p:cNvPr>
          <p:cNvGrpSpPr/>
          <p:nvPr/>
        </p:nvGrpSpPr>
        <p:grpSpPr>
          <a:xfrm>
            <a:off x="4603595" y="789318"/>
            <a:ext cx="2879750" cy="2289302"/>
            <a:chOff x="4603595" y="977576"/>
            <a:chExt cx="2879750" cy="2289302"/>
          </a:xfrm>
        </p:grpSpPr>
        <p:sp>
          <p:nvSpPr>
            <p:cNvPr id="25" name="Freeform 24">
              <a:extLst>
                <a:ext uri="{FF2B5EF4-FFF2-40B4-BE49-F238E27FC236}">
                  <a16:creationId xmlns:a16="http://schemas.microsoft.com/office/drawing/2014/main" id="{7166693D-DF17-3B46-861A-021E4C30BC9A}"/>
                </a:ext>
              </a:extLst>
            </p:cNvPr>
            <p:cNvSpPr/>
            <p:nvPr/>
          </p:nvSpPr>
          <p:spPr>
            <a:xfrm>
              <a:off x="4603595" y="977576"/>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110B9CB2-C82A-224E-AAD1-82ECAA7FA48C}"/>
                </a:ext>
              </a:extLst>
            </p:cNvPr>
            <p:cNvSpPr/>
            <p:nvPr/>
          </p:nvSpPr>
          <p:spPr>
            <a:xfrm>
              <a:off x="5216383" y="149078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A6399F4-0968-CD4C-B944-CFDAE1038462}"/>
                </a:ext>
              </a:extLst>
            </p:cNvPr>
            <p:cNvSpPr/>
            <p:nvPr/>
          </p:nvSpPr>
          <p:spPr>
            <a:xfrm>
              <a:off x="4953565" y="1874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2365E3C-61FE-FB42-A8D9-68F6B8ADC1A4}"/>
                </a:ext>
              </a:extLst>
            </p:cNvPr>
            <p:cNvSpPr/>
            <p:nvPr/>
          </p:nvSpPr>
          <p:spPr>
            <a:xfrm>
              <a:off x="5366823" y="259021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13B71DF-E604-4543-ABEF-96A60C7D3EC7}"/>
                </a:ext>
              </a:extLst>
            </p:cNvPr>
            <p:cNvSpPr/>
            <p:nvPr/>
          </p:nvSpPr>
          <p:spPr>
            <a:xfrm>
              <a:off x="5674420" y="292061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C54D60-56EC-AE4C-A0FA-DC544D0D6072}"/>
                </a:ext>
              </a:extLst>
            </p:cNvPr>
            <p:cNvSpPr/>
            <p:nvPr/>
          </p:nvSpPr>
          <p:spPr>
            <a:xfrm>
              <a:off x="6344875" y="250150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904CF7-1759-D041-B2A7-69A785CA280D}"/>
                </a:ext>
              </a:extLst>
            </p:cNvPr>
            <p:cNvSpPr/>
            <p:nvPr/>
          </p:nvSpPr>
          <p:spPr>
            <a:xfrm>
              <a:off x="4760616" y="136217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C96EFAE-7207-EA49-A32D-E52350FE6CFF}"/>
                </a:ext>
              </a:extLst>
            </p:cNvPr>
            <p:cNvSpPr/>
            <p:nvPr/>
          </p:nvSpPr>
          <p:spPr>
            <a:xfrm>
              <a:off x="6951082" y="266098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8B539E2-02B8-E543-B50B-4A12283F80B9}"/>
                </a:ext>
              </a:extLst>
            </p:cNvPr>
            <p:cNvSpPr/>
            <p:nvPr/>
          </p:nvSpPr>
          <p:spPr>
            <a:xfrm>
              <a:off x="7140676" y="122510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4D12FC1-0DB7-8E42-B8C6-9869DAED9034}"/>
                </a:ext>
              </a:extLst>
            </p:cNvPr>
            <p:cNvSpPr/>
            <p:nvPr/>
          </p:nvSpPr>
          <p:spPr>
            <a:xfrm>
              <a:off x="6790413" y="21750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5E68683-D5D2-0F44-90C4-5F5939793A09}"/>
                </a:ext>
              </a:extLst>
            </p:cNvPr>
            <p:cNvSpPr/>
            <p:nvPr/>
          </p:nvSpPr>
          <p:spPr>
            <a:xfrm>
              <a:off x="5038962" y="28319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AC18038-4AC6-FB48-BBB6-5FD2CF5AC3BD}"/>
                </a:ext>
              </a:extLst>
            </p:cNvPr>
            <p:cNvSpPr/>
            <p:nvPr/>
          </p:nvSpPr>
          <p:spPr>
            <a:xfrm>
              <a:off x="4849327" y="241603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AC04136-4515-8A40-ADAD-EE11460B42D4}"/>
                </a:ext>
              </a:extLst>
            </p:cNvPr>
            <p:cNvSpPr/>
            <p:nvPr/>
          </p:nvSpPr>
          <p:spPr>
            <a:xfrm>
              <a:off x="5763131" y="235247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19B119D-EFCB-B243-884C-79CB783D3C47}"/>
                </a:ext>
              </a:extLst>
            </p:cNvPr>
            <p:cNvSpPr/>
            <p:nvPr/>
          </p:nvSpPr>
          <p:spPr>
            <a:xfrm>
              <a:off x="6773661" y="158644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D0B78F1-9097-3A46-B111-58C11802A87D}"/>
                </a:ext>
              </a:extLst>
            </p:cNvPr>
            <p:cNvSpPr/>
            <p:nvPr/>
          </p:nvSpPr>
          <p:spPr>
            <a:xfrm>
              <a:off x="5452943" y="197839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9D63143-7FF6-804B-8B59-69C548E02C1F}"/>
              </a:ext>
            </a:extLst>
          </p:cNvPr>
          <p:cNvGrpSpPr/>
          <p:nvPr/>
        </p:nvGrpSpPr>
        <p:grpSpPr>
          <a:xfrm>
            <a:off x="8636503" y="734199"/>
            <a:ext cx="2879750" cy="2289302"/>
            <a:chOff x="8636503" y="922457"/>
            <a:chExt cx="2879750" cy="2289302"/>
          </a:xfrm>
        </p:grpSpPr>
        <p:sp>
          <p:nvSpPr>
            <p:cNvPr id="45" name="Freeform 44">
              <a:extLst>
                <a:ext uri="{FF2B5EF4-FFF2-40B4-BE49-F238E27FC236}">
                  <a16:creationId xmlns:a16="http://schemas.microsoft.com/office/drawing/2014/main" id="{112C4295-BBE6-0049-800F-6DDA21E2CD7C}"/>
                </a:ext>
              </a:extLst>
            </p:cNvPr>
            <p:cNvSpPr/>
            <p:nvPr/>
          </p:nvSpPr>
          <p:spPr>
            <a:xfrm>
              <a:off x="8636503" y="922457"/>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D94178B6-D7B8-7945-B8BB-29805E2084C4}"/>
                </a:ext>
              </a:extLst>
            </p:cNvPr>
            <p:cNvSpPr/>
            <p:nvPr/>
          </p:nvSpPr>
          <p:spPr>
            <a:xfrm>
              <a:off x="9249291" y="143567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C4E9A6F-8A60-7B4C-A98E-E46EE904D14D}"/>
                </a:ext>
              </a:extLst>
            </p:cNvPr>
            <p:cNvSpPr/>
            <p:nvPr/>
          </p:nvSpPr>
          <p:spPr>
            <a:xfrm>
              <a:off x="8986473" y="181981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FC00043-2670-574E-B25F-7F0F4225B7B2}"/>
                </a:ext>
              </a:extLst>
            </p:cNvPr>
            <p:cNvSpPr/>
            <p:nvPr/>
          </p:nvSpPr>
          <p:spPr>
            <a:xfrm>
              <a:off x="9399731" y="253509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1816EE9-D677-4046-8CF1-DA3A631C06CD}"/>
                </a:ext>
              </a:extLst>
            </p:cNvPr>
            <p:cNvSpPr/>
            <p:nvPr/>
          </p:nvSpPr>
          <p:spPr>
            <a:xfrm>
              <a:off x="9707328" y="286550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82E0E79-6C7D-0A45-97CE-9AC5D19558B7}"/>
                </a:ext>
              </a:extLst>
            </p:cNvPr>
            <p:cNvSpPr/>
            <p:nvPr/>
          </p:nvSpPr>
          <p:spPr>
            <a:xfrm>
              <a:off x="10377783" y="244638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8B6AB2A-33A5-5240-BE59-80100C3F8E76}"/>
                </a:ext>
              </a:extLst>
            </p:cNvPr>
            <p:cNvSpPr/>
            <p:nvPr/>
          </p:nvSpPr>
          <p:spPr>
            <a:xfrm>
              <a:off x="8793524" y="13070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8513710-CD39-3D49-814D-C54CF869E035}"/>
                </a:ext>
              </a:extLst>
            </p:cNvPr>
            <p:cNvSpPr/>
            <p:nvPr/>
          </p:nvSpPr>
          <p:spPr>
            <a:xfrm>
              <a:off x="10983990" y="260586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4A5E451-672C-5341-BCEE-27D1F5E81563}"/>
                </a:ext>
              </a:extLst>
            </p:cNvPr>
            <p:cNvSpPr/>
            <p:nvPr/>
          </p:nvSpPr>
          <p:spPr>
            <a:xfrm>
              <a:off x="11173584" y="116998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F9CEB54-C75F-E342-A5D6-33B4CEBDAB7A}"/>
                </a:ext>
              </a:extLst>
            </p:cNvPr>
            <p:cNvSpPr/>
            <p:nvPr/>
          </p:nvSpPr>
          <p:spPr>
            <a:xfrm>
              <a:off x="10823321" y="211993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DF18D29-DF03-464C-9B14-FD8137E0863C}"/>
                </a:ext>
              </a:extLst>
            </p:cNvPr>
            <p:cNvSpPr/>
            <p:nvPr/>
          </p:nvSpPr>
          <p:spPr>
            <a:xfrm>
              <a:off x="9071870" y="277679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CE9A1A5-3ED4-194D-B60B-5041C34AF28C}"/>
                </a:ext>
              </a:extLst>
            </p:cNvPr>
            <p:cNvSpPr/>
            <p:nvPr/>
          </p:nvSpPr>
          <p:spPr>
            <a:xfrm>
              <a:off x="8882235" y="236092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B62155C-CE61-7341-8DBA-90AB464086A4}"/>
                </a:ext>
              </a:extLst>
            </p:cNvPr>
            <p:cNvSpPr/>
            <p:nvPr/>
          </p:nvSpPr>
          <p:spPr>
            <a:xfrm>
              <a:off x="9796039" y="229735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BD810B7-EB2F-1F45-AE23-074184621D2E}"/>
                </a:ext>
              </a:extLst>
            </p:cNvPr>
            <p:cNvSpPr/>
            <p:nvPr/>
          </p:nvSpPr>
          <p:spPr>
            <a:xfrm>
              <a:off x="10162652" y="181981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057F264-BAA9-AB47-9B40-947D988B61B0}"/>
                </a:ext>
              </a:extLst>
            </p:cNvPr>
            <p:cNvSpPr/>
            <p:nvPr/>
          </p:nvSpPr>
          <p:spPr>
            <a:xfrm>
              <a:off x="10192447" y="121834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C486EF4-3B7F-E44F-AC63-6E05F0276A3E}"/>
                </a:ext>
              </a:extLst>
            </p:cNvPr>
            <p:cNvSpPr/>
            <p:nvPr/>
          </p:nvSpPr>
          <p:spPr>
            <a:xfrm>
              <a:off x="10806569" y="153132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8A83BCA-2493-BE46-AE92-8A6BE5AA163D}"/>
                </a:ext>
              </a:extLst>
            </p:cNvPr>
            <p:cNvSpPr/>
            <p:nvPr/>
          </p:nvSpPr>
          <p:spPr>
            <a:xfrm>
              <a:off x="9485851" y="192327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157A384-0D75-C547-AE5D-E07C26626B5D}"/>
                </a:ext>
              </a:extLst>
            </p:cNvPr>
            <p:cNvSpPr/>
            <p:nvPr/>
          </p:nvSpPr>
          <p:spPr>
            <a:xfrm>
              <a:off x="9707327" y="125824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0EAF9D7-7318-4E46-A536-A4A6B67C24A3}"/>
                </a:ext>
              </a:extLst>
            </p:cNvPr>
            <p:cNvSpPr/>
            <p:nvPr/>
          </p:nvSpPr>
          <p:spPr>
            <a:xfrm>
              <a:off x="9668767" y="217017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9481211-E1C6-C14A-B3BA-CDB5D8C02664}"/>
                </a:ext>
              </a:extLst>
            </p:cNvPr>
            <p:cNvSpPr/>
            <p:nvPr/>
          </p:nvSpPr>
          <p:spPr>
            <a:xfrm>
              <a:off x="9663218" y="238058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7A377BF8-3DE1-E342-A442-A077C7892C0E}"/>
                </a:ext>
              </a:extLst>
            </p:cNvPr>
            <p:cNvSpPr/>
            <p:nvPr/>
          </p:nvSpPr>
          <p:spPr>
            <a:xfrm>
              <a:off x="9906963" y="214963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3A64F0A-067C-9E42-9017-485F81FB92D7}"/>
                </a:ext>
              </a:extLst>
            </p:cNvPr>
            <p:cNvSpPr/>
            <p:nvPr/>
          </p:nvSpPr>
          <p:spPr>
            <a:xfrm>
              <a:off x="10009312" y="2326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02F31FE-B415-2D41-80F1-2AA7EF323953}"/>
                </a:ext>
              </a:extLst>
            </p:cNvPr>
            <p:cNvSpPr/>
            <p:nvPr/>
          </p:nvSpPr>
          <p:spPr>
            <a:xfrm>
              <a:off x="9858091" y="244118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254D130D-B57D-1146-971F-42818C1F89E9}"/>
              </a:ext>
            </a:extLst>
          </p:cNvPr>
          <p:cNvGrpSpPr/>
          <p:nvPr/>
        </p:nvGrpSpPr>
        <p:grpSpPr>
          <a:xfrm>
            <a:off x="646626" y="4299565"/>
            <a:ext cx="2879750" cy="2289302"/>
            <a:chOff x="646626" y="4030625"/>
            <a:chExt cx="2879750" cy="2289302"/>
          </a:xfrm>
        </p:grpSpPr>
        <p:sp>
          <p:nvSpPr>
            <p:cNvPr id="72" name="Freeform 71">
              <a:extLst>
                <a:ext uri="{FF2B5EF4-FFF2-40B4-BE49-F238E27FC236}">
                  <a16:creationId xmlns:a16="http://schemas.microsoft.com/office/drawing/2014/main" id="{88672A75-663D-7445-B787-537534C1EA2C}"/>
                </a:ext>
              </a:extLst>
            </p:cNvPr>
            <p:cNvSpPr/>
            <p:nvPr/>
          </p:nvSpPr>
          <p:spPr>
            <a:xfrm>
              <a:off x="646626" y="4030625"/>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65B3D918-B81E-E047-AF08-BEC36E71C628}"/>
                </a:ext>
              </a:extLst>
            </p:cNvPr>
            <p:cNvSpPr/>
            <p:nvPr/>
          </p:nvSpPr>
          <p:spPr>
            <a:xfrm>
              <a:off x="1355357" y="441190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901C978-A09D-DA40-BDAD-55021B8DF63D}"/>
                </a:ext>
              </a:extLst>
            </p:cNvPr>
            <p:cNvSpPr/>
            <p:nvPr/>
          </p:nvSpPr>
          <p:spPr>
            <a:xfrm>
              <a:off x="3016190" y="46855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4FEA144-EFE8-EE41-BBC4-A9E2E7FEEF01}"/>
                </a:ext>
              </a:extLst>
            </p:cNvPr>
            <p:cNvSpPr/>
            <p:nvPr/>
          </p:nvSpPr>
          <p:spPr>
            <a:xfrm>
              <a:off x="841253" y="4403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B607F94-E64B-8A45-905F-A7B5F2A15347}"/>
                </a:ext>
              </a:extLst>
            </p:cNvPr>
            <p:cNvSpPr/>
            <p:nvPr/>
          </p:nvSpPr>
          <p:spPr>
            <a:xfrm>
              <a:off x="3255360" y="411922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838A1EB-5363-CD45-8F93-E698A375919D}"/>
                </a:ext>
              </a:extLst>
            </p:cNvPr>
            <p:cNvSpPr/>
            <p:nvPr/>
          </p:nvSpPr>
          <p:spPr>
            <a:xfrm>
              <a:off x="3016753" y="499166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76090DA-CA76-B448-90A1-F7B48169E212}"/>
                </a:ext>
              </a:extLst>
            </p:cNvPr>
            <p:cNvSpPr/>
            <p:nvPr/>
          </p:nvSpPr>
          <p:spPr>
            <a:xfrm>
              <a:off x="1639843" y="440305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69FDC0B-12AA-264D-AF28-934EBF3D9963}"/>
                </a:ext>
              </a:extLst>
            </p:cNvPr>
            <p:cNvSpPr/>
            <p:nvPr/>
          </p:nvSpPr>
          <p:spPr>
            <a:xfrm>
              <a:off x="1104070" y="441190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58C6139-B299-0843-8BB5-5045A173104D}"/>
                </a:ext>
              </a:extLst>
            </p:cNvPr>
            <p:cNvSpPr/>
            <p:nvPr/>
          </p:nvSpPr>
          <p:spPr>
            <a:xfrm>
              <a:off x="2435101" y="44030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D615ED8-4591-0F4F-AE9A-854A97DCFCBB}"/>
                </a:ext>
              </a:extLst>
            </p:cNvPr>
            <p:cNvSpPr/>
            <p:nvPr/>
          </p:nvSpPr>
          <p:spPr>
            <a:xfrm>
              <a:off x="1920997" y="439420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F1F1F92-B714-CE48-8F0C-7312BC1F1F1D}"/>
                </a:ext>
              </a:extLst>
            </p:cNvPr>
            <p:cNvSpPr/>
            <p:nvPr/>
          </p:nvSpPr>
          <p:spPr>
            <a:xfrm>
              <a:off x="2719587" y="439420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1F310D-134C-8543-A0EA-AB3DAF6CC431}"/>
                </a:ext>
              </a:extLst>
            </p:cNvPr>
            <p:cNvSpPr/>
            <p:nvPr/>
          </p:nvSpPr>
          <p:spPr>
            <a:xfrm>
              <a:off x="2183814" y="4403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56D6337-8104-974A-95B2-AB1195201953}"/>
                </a:ext>
              </a:extLst>
            </p:cNvPr>
            <p:cNvSpPr/>
            <p:nvPr/>
          </p:nvSpPr>
          <p:spPr>
            <a:xfrm>
              <a:off x="2981989" y="439420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BFE8C25-73AC-774B-A867-CD1C4AD542EA}"/>
                </a:ext>
              </a:extLst>
            </p:cNvPr>
            <p:cNvSpPr/>
            <p:nvPr/>
          </p:nvSpPr>
          <p:spPr>
            <a:xfrm>
              <a:off x="3244806" y="44030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FDD9397-7578-424C-AC27-FBBFD13C8AFF}"/>
                </a:ext>
              </a:extLst>
            </p:cNvPr>
            <p:cNvSpPr/>
            <p:nvPr/>
          </p:nvSpPr>
          <p:spPr>
            <a:xfrm>
              <a:off x="1341956" y="468495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9783619-7BEF-054C-A3B2-D5AFAFFF6EEA}"/>
                </a:ext>
              </a:extLst>
            </p:cNvPr>
            <p:cNvSpPr/>
            <p:nvPr/>
          </p:nvSpPr>
          <p:spPr>
            <a:xfrm>
              <a:off x="827852" y="46761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63B22CC-292B-C749-B4AD-E9B4E53F45CF}"/>
                </a:ext>
              </a:extLst>
            </p:cNvPr>
            <p:cNvSpPr/>
            <p:nvPr/>
          </p:nvSpPr>
          <p:spPr>
            <a:xfrm>
              <a:off x="1626442" y="467611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26035E7-0F83-B14B-A5D1-6A3C4B257FA1}"/>
                </a:ext>
              </a:extLst>
            </p:cNvPr>
            <p:cNvSpPr/>
            <p:nvPr/>
          </p:nvSpPr>
          <p:spPr>
            <a:xfrm>
              <a:off x="1090669" y="46849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FE77475-A4BF-0544-AEB1-63F46F9BC0D4}"/>
                </a:ext>
              </a:extLst>
            </p:cNvPr>
            <p:cNvSpPr/>
            <p:nvPr/>
          </p:nvSpPr>
          <p:spPr>
            <a:xfrm>
              <a:off x="2444679" y="468495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326FF85-A34B-4544-974F-E572673D498A}"/>
                </a:ext>
              </a:extLst>
            </p:cNvPr>
            <p:cNvSpPr/>
            <p:nvPr/>
          </p:nvSpPr>
          <p:spPr>
            <a:xfrm>
              <a:off x="1930575" y="46761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0C346A9-2F06-FB4C-BD60-8E7FB656270E}"/>
                </a:ext>
              </a:extLst>
            </p:cNvPr>
            <p:cNvSpPr/>
            <p:nvPr/>
          </p:nvSpPr>
          <p:spPr>
            <a:xfrm>
              <a:off x="2729165" y="467611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B5960A-E6F0-634E-AF8E-6384B6C198C2}"/>
                </a:ext>
              </a:extLst>
            </p:cNvPr>
            <p:cNvSpPr/>
            <p:nvPr/>
          </p:nvSpPr>
          <p:spPr>
            <a:xfrm>
              <a:off x="2193392" y="46849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F13D02E-C2DC-9740-B693-60B47C014E2B}"/>
                </a:ext>
              </a:extLst>
            </p:cNvPr>
            <p:cNvSpPr/>
            <p:nvPr/>
          </p:nvSpPr>
          <p:spPr>
            <a:xfrm>
              <a:off x="1355357" y="498143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7AA52C6-BBBC-8841-9A88-AFF87502B268}"/>
                </a:ext>
              </a:extLst>
            </p:cNvPr>
            <p:cNvSpPr/>
            <p:nvPr/>
          </p:nvSpPr>
          <p:spPr>
            <a:xfrm>
              <a:off x="841253" y="497259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4D97489-F07B-344D-8D03-9C24FDBEE624}"/>
                </a:ext>
              </a:extLst>
            </p:cNvPr>
            <p:cNvSpPr/>
            <p:nvPr/>
          </p:nvSpPr>
          <p:spPr>
            <a:xfrm>
              <a:off x="1639843" y="497259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E26F534-9250-5642-B151-16766026AA35}"/>
                </a:ext>
              </a:extLst>
            </p:cNvPr>
            <p:cNvSpPr/>
            <p:nvPr/>
          </p:nvSpPr>
          <p:spPr>
            <a:xfrm>
              <a:off x="1104070" y="498143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B2ADC55-63E6-8440-AC0D-87B5A430D0D6}"/>
                </a:ext>
              </a:extLst>
            </p:cNvPr>
            <p:cNvSpPr/>
            <p:nvPr/>
          </p:nvSpPr>
          <p:spPr>
            <a:xfrm>
              <a:off x="2435101" y="499166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DA9D0C4-F4D2-F34B-888D-30195D68EABF}"/>
                </a:ext>
              </a:extLst>
            </p:cNvPr>
            <p:cNvSpPr/>
            <p:nvPr/>
          </p:nvSpPr>
          <p:spPr>
            <a:xfrm>
              <a:off x="1920997" y="498281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51DADEF-28FC-D14A-B5E5-1822BCA4616C}"/>
                </a:ext>
              </a:extLst>
            </p:cNvPr>
            <p:cNvSpPr/>
            <p:nvPr/>
          </p:nvSpPr>
          <p:spPr>
            <a:xfrm>
              <a:off x="2719587" y="498281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BFD6DD9-0009-6647-AD39-E442B95F2E99}"/>
                </a:ext>
              </a:extLst>
            </p:cNvPr>
            <p:cNvSpPr/>
            <p:nvPr/>
          </p:nvSpPr>
          <p:spPr>
            <a:xfrm>
              <a:off x="2183814" y="499166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4087A26-A184-7C41-A4E5-599897FF1E4E}"/>
                </a:ext>
              </a:extLst>
            </p:cNvPr>
            <p:cNvSpPr/>
            <p:nvPr/>
          </p:nvSpPr>
          <p:spPr>
            <a:xfrm>
              <a:off x="1361644" y="526245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776FC66-AF7A-194D-B903-16EA03CEFE05}"/>
                </a:ext>
              </a:extLst>
            </p:cNvPr>
            <p:cNvSpPr/>
            <p:nvPr/>
          </p:nvSpPr>
          <p:spPr>
            <a:xfrm>
              <a:off x="847540" y="525361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079BFD0-9A59-7646-B9AD-30DFEBFCC071}"/>
                </a:ext>
              </a:extLst>
            </p:cNvPr>
            <p:cNvSpPr/>
            <p:nvPr/>
          </p:nvSpPr>
          <p:spPr>
            <a:xfrm>
              <a:off x="1646130" y="525361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F10992A-AF6C-B047-A623-5EDF77CF1F28}"/>
                </a:ext>
              </a:extLst>
            </p:cNvPr>
            <p:cNvSpPr/>
            <p:nvPr/>
          </p:nvSpPr>
          <p:spPr>
            <a:xfrm>
              <a:off x="1110357" y="526245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8470667-A576-3342-8D29-B7C2B8C658BE}"/>
                </a:ext>
              </a:extLst>
            </p:cNvPr>
            <p:cNvSpPr/>
            <p:nvPr/>
          </p:nvSpPr>
          <p:spPr>
            <a:xfrm>
              <a:off x="2423228" y="528952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858B8D1-22FE-D042-8DC7-DD9E45976811}"/>
                </a:ext>
              </a:extLst>
            </p:cNvPr>
            <p:cNvSpPr/>
            <p:nvPr/>
          </p:nvSpPr>
          <p:spPr>
            <a:xfrm>
              <a:off x="1909124" y="528067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3027D47-FACB-6947-8517-9F8199C6AD9C}"/>
                </a:ext>
              </a:extLst>
            </p:cNvPr>
            <p:cNvSpPr/>
            <p:nvPr/>
          </p:nvSpPr>
          <p:spPr>
            <a:xfrm>
              <a:off x="2707714" y="528068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CB6C8380-E6E8-F446-8EBF-0066FEE4BFA9}"/>
                </a:ext>
              </a:extLst>
            </p:cNvPr>
            <p:cNvSpPr/>
            <p:nvPr/>
          </p:nvSpPr>
          <p:spPr>
            <a:xfrm>
              <a:off x="2171941" y="528952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683355EE-6296-A844-AB4E-A7CB59DC8504}"/>
                </a:ext>
              </a:extLst>
            </p:cNvPr>
            <p:cNvSpPr/>
            <p:nvPr/>
          </p:nvSpPr>
          <p:spPr>
            <a:xfrm>
              <a:off x="1415822" y="555894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CF5D316D-8745-2A4B-89A3-995665AF6C71}"/>
                </a:ext>
              </a:extLst>
            </p:cNvPr>
            <p:cNvSpPr/>
            <p:nvPr/>
          </p:nvSpPr>
          <p:spPr>
            <a:xfrm>
              <a:off x="901718" y="555009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143B25BB-56B6-CE4E-98C5-3AE9A2A2028E}"/>
                </a:ext>
              </a:extLst>
            </p:cNvPr>
            <p:cNvSpPr/>
            <p:nvPr/>
          </p:nvSpPr>
          <p:spPr>
            <a:xfrm>
              <a:off x="1700308" y="555009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EADC43B-8180-7943-BFC7-CAAA8E5E688E}"/>
                </a:ext>
              </a:extLst>
            </p:cNvPr>
            <p:cNvSpPr/>
            <p:nvPr/>
          </p:nvSpPr>
          <p:spPr>
            <a:xfrm>
              <a:off x="1164535" y="555894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286C685-6BF3-554A-809C-576538E8948B}"/>
                </a:ext>
              </a:extLst>
            </p:cNvPr>
            <p:cNvSpPr/>
            <p:nvPr/>
          </p:nvSpPr>
          <p:spPr>
            <a:xfrm>
              <a:off x="2463755" y="559527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ED5808E-AC1A-7041-BE0F-46F283635C45}"/>
                </a:ext>
              </a:extLst>
            </p:cNvPr>
            <p:cNvSpPr/>
            <p:nvPr/>
          </p:nvSpPr>
          <p:spPr>
            <a:xfrm>
              <a:off x="1949651" y="558642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F310773-C319-9440-9937-B80C9B097B42}"/>
                </a:ext>
              </a:extLst>
            </p:cNvPr>
            <p:cNvSpPr/>
            <p:nvPr/>
          </p:nvSpPr>
          <p:spPr>
            <a:xfrm>
              <a:off x="2748241" y="558643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C8A9F35-6F8C-1845-A44F-34423E7D6EEE}"/>
                </a:ext>
              </a:extLst>
            </p:cNvPr>
            <p:cNvSpPr/>
            <p:nvPr/>
          </p:nvSpPr>
          <p:spPr>
            <a:xfrm>
              <a:off x="2212468" y="559527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B75E401F-2368-B140-84C2-FB3680705454}"/>
                </a:ext>
              </a:extLst>
            </p:cNvPr>
            <p:cNvSpPr/>
            <p:nvPr/>
          </p:nvSpPr>
          <p:spPr>
            <a:xfrm>
              <a:off x="1695354" y="5882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2E60B9CE-391B-0446-B1E8-7B21B9ABB58E}"/>
                </a:ext>
              </a:extLst>
            </p:cNvPr>
            <p:cNvSpPr/>
            <p:nvPr/>
          </p:nvSpPr>
          <p:spPr>
            <a:xfrm>
              <a:off x="1181250" y="587320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CA97A4B6-5092-294E-94C1-87F6C490431E}"/>
                </a:ext>
              </a:extLst>
            </p:cNvPr>
            <p:cNvSpPr/>
            <p:nvPr/>
          </p:nvSpPr>
          <p:spPr>
            <a:xfrm>
              <a:off x="1979840" y="587320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F9B053EB-0861-6744-B23E-D2402D09C9C4}"/>
                </a:ext>
              </a:extLst>
            </p:cNvPr>
            <p:cNvSpPr/>
            <p:nvPr/>
          </p:nvSpPr>
          <p:spPr>
            <a:xfrm>
              <a:off x="1444067" y="588205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EE0864-1AEE-8044-8A34-F768A2BF28C8}"/>
                </a:ext>
              </a:extLst>
            </p:cNvPr>
            <p:cNvSpPr/>
            <p:nvPr/>
          </p:nvSpPr>
          <p:spPr>
            <a:xfrm>
              <a:off x="3028364" y="558027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A8DF6434-C021-4441-A52D-5D44C65532CB}"/>
                </a:ext>
              </a:extLst>
            </p:cNvPr>
            <p:cNvSpPr/>
            <p:nvPr/>
          </p:nvSpPr>
          <p:spPr>
            <a:xfrm>
              <a:off x="3067385" y="591894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EAA6414-69D3-9F46-A54C-073151238F4D}"/>
                </a:ext>
              </a:extLst>
            </p:cNvPr>
            <p:cNvSpPr/>
            <p:nvPr/>
          </p:nvSpPr>
          <p:spPr>
            <a:xfrm>
              <a:off x="3023201" y="530227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8" name="TextBox 257">
            <a:extLst>
              <a:ext uri="{FF2B5EF4-FFF2-40B4-BE49-F238E27FC236}">
                <a16:creationId xmlns:a16="http://schemas.microsoft.com/office/drawing/2014/main" id="{815CB4E1-8174-0144-B811-3DFCEC256E49}"/>
              </a:ext>
            </a:extLst>
          </p:cNvPr>
          <p:cNvSpPr txBox="1"/>
          <p:nvPr/>
        </p:nvSpPr>
        <p:spPr>
          <a:xfrm>
            <a:off x="227617" y="162104"/>
            <a:ext cx="11631706" cy="369332"/>
          </a:xfrm>
          <a:prstGeom prst="rect">
            <a:avLst/>
          </a:prstGeom>
          <a:noFill/>
        </p:spPr>
        <p:txBody>
          <a:bodyPr wrap="square" rtlCol="0">
            <a:spAutoFit/>
          </a:bodyPr>
          <a:lstStyle/>
          <a:p>
            <a:r>
              <a:rPr lang="en-US" dirty="0"/>
              <a:t>Distribution of points for we have data may be irregular, have gaps, or have concentrations. Data may be inconsistent. </a:t>
            </a:r>
          </a:p>
        </p:txBody>
      </p:sp>
      <p:sp>
        <p:nvSpPr>
          <p:cNvPr id="146" name="TextBox 145">
            <a:extLst>
              <a:ext uri="{FF2B5EF4-FFF2-40B4-BE49-F238E27FC236}">
                <a16:creationId xmlns:a16="http://schemas.microsoft.com/office/drawing/2014/main" id="{4EBE1D67-F7D5-9D4E-971C-F8BDA3D9D34F}"/>
              </a:ext>
            </a:extLst>
          </p:cNvPr>
          <p:cNvSpPr txBox="1"/>
          <p:nvPr/>
        </p:nvSpPr>
        <p:spPr>
          <a:xfrm>
            <a:off x="524308" y="3544205"/>
            <a:ext cx="11148580" cy="369332"/>
          </a:xfrm>
          <a:prstGeom prst="rect">
            <a:avLst/>
          </a:prstGeom>
          <a:noFill/>
        </p:spPr>
        <p:txBody>
          <a:bodyPr wrap="square" rtlCol="0">
            <a:spAutoFit/>
          </a:bodyPr>
          <a:lstStyle/>
          <a:p>
            <a:r>
              <a:rPr lang="en-US" dirty="0"/>
              <a:t>Regular grid</a:t>
            </a:r>
          </a:p>
        </p:txBody>
      </p:sp>
    </p:spTree>
    <p:extLst>
      <p:ext uri="{BB962C8B-B14F-4D97-AF65-F5344CB8AC3E}">
        <p14:creationId xmlns:p14="http://schemas.microsoft.com/office/powerpoint/2010/main" val="77494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B936AB3-94AD-E74B-8D42-EC3ADB33E3BE}"/>
              </a:ext>
            </a:extLst>
          </p:cNvPr>
          <p:cNvGrpSpPr/>
          <p:nvPr/>
        </p:nvGrpSpPr>
        <p:grpSpPr>
          <a:xfrm>
            <a:off x="667741" y="719447"/>
            <a:ext cx="2879750" cy="2289302"/>
            <a:chOff x="668704" y="977576"/>
            <a:chExt cx="2879750" cy="2289302"/>
          </a:xfrm>
        </p:grpSpPr>
        <p:sp>
          <p:nvSpPr>
            <p:cNvPr id="4" name="Freeform 3">
              <a:extLst>
                <a:ext uri="{FF2B5EF4-FFF2-40B4-BE49-F238E27FC236}">
                  <a16:creationId xmlns:a16="http://schemas.microsoft.com/office/drawing/2014/main" id="{A1B16391-6CF4-0740-99ED-EC1DB42E0974}"/>
                </a:ext>
              </a:extLst>
            </p:cNvPr>
            <p:cNvSpPr/>
            <p:nvPr/>
          </p:nvSpPr>
          <p:spPr>
            <a:xfrm>
              <a:off x="668704" y="977576"/>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F6E5571-7B9C-6D4A-914B-CFE1C0943126}"/>
                </a:ext>
              </a:extLst>
            </p:cNvPr>
            <p:cNvSpPr/>
            <p:nvPr/>
          </p:nvSpPr>
          <p:spPr>
            <a:xfrm>
              <a:off x="1281492" y="149078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23F0156-44DF-C84A-BBC7-54ECD4E499D9}"/>
                </a:ext>
              </a:extLst>
            </p:cNvPr>
            <p:cNvSpPr/>
            <p:nvPr/>
          </p:nvSpPr>
          <p:spPr>
            <a:xfrm>
              <a:off x="1018674" y="1874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630CF3-8C5C-204B-9D30-171A57E9B69C}"/>
                </a:ext>
              </a:extLst>
            </p:cNvPr>
            <p:cNvSpPr/>
            <p:nvPr/>
          </p:nvSpPr>
          <p:spPr>
            <a:xfrm>
              <a:off x="1431932" y="259021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0DA4DD8-6335-BE43-89D8-D71331A6F061}"/>
                </a:ext>
              </a:extLst>
            </p:cNvPr>
            <p:cNvSpPr/>
            <p:nvPr/>
          </p:nvSpPr>
          <p:spPr>
            <a:xfrm>
              <a:off x="1739529" y="292061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E05AA62-D5FC-7343-B49C-CCB22B1EAF34}"/>
                </a:ext>
              </a:extLst>
            </p:cNvPr>
            <p:cNvSpPr/>
            <p:nvPr/>
          </p:nvSpPr>
          <p:spPr>
            <a:xfrm>
              <a:off x="2409984" y="250150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54BDDD6-68FC-B748-9BEB-0D9790223BE7}"/>
                </a:ext>
              </a:extLst>
            </p:cNvPr>
            <p:cNvSpPr/>
            <p:nvPr/>
          </p:nvSpPr>
          <p:spPr>
            <a:xfrm>
              <a:off x="825725" y="136217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364E09-ACFE-B84E-948E-BBF327F2A04D}"/>
                </a:ext>
              </a:extLst>
            </p:cNvPr>
            <p:cNvSpPr/>
            <p:nvPr/>
          </p:nvSpPr>
          <p:spPr>
            <a:xfrm>
              <a:off x="3016191" y="266098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E235715-AE6C-EA4E-94BC-D84B630019F9}"/>
                </a:ext>
              </a:extLst>
            </p:cNvPr>
            <p:cNvSpPr/>
            <p:nvPr/>
          </p:nvSpPr>
          <p:spPr>
            <a:xfrm>
              <a:off x="3205785" y="122510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2167FDA-698B-F241-B13C-F0E0A8E59D90}"/>
                </a:ext>
              </a:extLst>
            </p:cNvPr>
            <p:cNvSpPr/>
            <p:nvPr/>
          </p:nvSpPr>
          <p:spPr>
            <a:xfrm>
              <a:off x="2855522" y="21750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C5933C4-E1B2-DD4A-AE94-B9102861F52A}"/>
                </a:ext>
              </a:extLst>
            </p:cNvPr>
            <p:cNvSpPr/>
            <p:nvPr/>
          </p:nvSpPr>
          <p:spPr>
            <a:xfrm>
              <a:off x="1104071" y="28319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6091C57-D783-9C4F-8741-8DD66ED22B33}"/>
                </a:ext>
              </a:extLst>
            </p:cNvPr>
            <p:cNvSpPr/>
            <p:nvPr/>
          </p:nvSpPr>
          <p:spPr>
            <a:xfrm>
              <a:off x="914436" y="241603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0081E9-095B-1E4B-B0EC-FE8C82C65976}"/>
                </a:ext>
              </a:extLst>
            </p:cNvPr>
            <p:cNvSpPr/>
            <p:nvPr/>
          </p:nvSpPr>
          <p:spPr>
            <a:xfrm>
              <a:off x="1828240" y="235247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39864A6-8DF8-544E-B5FB-93F63F7AB4C1}"/>
                </a:ext>
              </a:extLst>
            </p:cNvPr>
            <p:cNvSpPr/>
            <p:nvPr/>
          </p:nvSpPr>
          <p:spPr>
            <a:xfrm>
              <a:off x="2194853" y="1874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8E6720A-CB5F-B048-9AD1-F17ACDB3D441}"/>
                </a:ext>
              </a:extLst>
            </p:cNvPr>
            <p:cNvSpPr/>
            <p:nvPr/>
          </p:nvSpPr>
          <p:spPr>
            <a:xfrm>
              <a:off x="2224648" y="127346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4A09A08-6565-004E-BE4B-919C1264EEE4}"/>
                </a:ext>
              </a:extLst>
            </p:cNvPr>
            <p:cNvSpPr/>
            <p:nvPr/>
          </p:nvSpPr>
          <p:spPr>
            <a:xfrm>
              <a:off x="2838770" y="158644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170AA9A-81A4-7C4A-94A1-0899FC3BE503}"/>
                </a:ext>
              </a:extLst>
            </p:cNvPr>
            <p:cNvSpPr/>
            <p:nvPr/>
          </p:nvSpPr>
          <p:spPr>
            <a:xfrm>
              <a:off x="1518052" y="197839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C85843-2921-6A48-8024-7CF394322154}"/>
                </a:ext>
              </a:extLst>
            </p:cNvPr>
            <p:cNvSpPr/>
            <p:nvPr/>
          </p:nvSpPr>
          <p:spPr>
            <a:xfrm>
              <a:off x="1739528" y="131336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56C0B52-8A46-0644-8E9E-8CA6555B8FE3}"/>
              </a:ext>
            </a:extLst>
          </p:cNvPr>
          <p:cNvGrpSpPr/>
          <p:nvPr/>
        </p:nvGrpSpPr>
        <p:grpSpPr>
          <a:xfrm>
            <a:off x="4603595" y="789318"/>
            <a:ext cx="2879750" cy="2289302"/>
            <a:chOff x="4603595" y="977576"/>
            <a:chExt cx="2879750" cy="2289302"/>
          </a:xfrm>
        </p:grpSpPr>
        <p:sp>
          <p:nvSpPr>
            <p:cNvPr id="25" name="Freeform 24">
              <a:extLst>
                <a:ext uri="{FF2B5EF4-FFF2-40B4-BE49-F238E27FC236}">
                  <a16:creationId xmlns:a16="http://schemas.microsoft.com/office/drawing/2014/main" id="{7166693D-DF17-3B46-861A-021E4C30BC9A}"/>
                </a:ext>
              </a:extLst>
            </p:cNvPr>
            <p:cNvSpPr/>
            <p:nvPr/>
          </p:nvSpPr>
          <p:spPr>
            <a:xfrm>
              <a:off x="4603595" y="977576"/>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110B9CB2-C82A-224E-AAD1-82ECAA7FA48C}"/>
                </a:ext>
              </a:extLst>
            </p:cNvPr>
            <p:cNvSpPr/>
            <p:nvPr/>
          </p:nvSpPr>
          <p:spPr>
            <a:xfrm>
              <a:off x="5216383" y="149078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A6399F4-0968-CD4C-B944-CFDAE1038462}"/>
                </a:ext>
              </a:extLst>
            </p:cNvPr>
            <p:cNvSpPr/>
            <p:nvPr/>
          </p:nvSpPr>
          <p:spPr>
            <a:xfrm>
              <a:off x="4953565" y="1874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2365E3C-61FE-FB42-A8D9-68F6B8ADC1A4}"/>
                </a:ext>
              </a:extLst>
            </p:cNvPr>
            <p:cNvSpPr/>
            <p:nvPr/>
          </p:nvSpPr>
          <p:spPr>
            <a:xfrm>
              <a:off x="5366823" y="259021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13B71DF-E604-4543-ABEF-96A60C7D3EC7}"/>
                </a:ext>
              </a:extLst>
            </p:cNvPr>
            <p:cNvSpPr/>
            <p:nvPr/>
          </p:nvSpPr>
          <p:spPr>
            <a:xfrm>
              <a:off x="5674420" y="292061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FC54D60-56EC-AE4C-A0FA-DC544D0D6072}"/>
                </a:ext>
              </a:extLst>
            </p:cNvPr>
            <p:cNvSpPr/>
            <p:nvPr/>
          </p:nvSpPr>
          <p:spPr>
            <a:xfrm>
              <a:off x="6344875" y="250150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B904CF7-1759-D041-B2A7-69A785CA280D}"/>
                </a:ext>
              </a:extLst>
            </p:cNvPr>
            <p:cNvSpPr/>
            <p:nvPr/>
          </p:nvSpPr>
          <p:spPr>
            <a:xfrm>
              <a:off x="4760616" y="136217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C96EFAE-7207-EA49-A32D-E52350FE6CFF}"/>
                </a:ext>
              </a:extLst>
            </p:cNvPr>
            <p:cNvSpPr/>
            <p:nvPr/>
          </p:nvSpPr>
          <p:spPr>
            <a:xfrm>
              <a:off x="6951082" y="266098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8B539E2-02B8-E543-B50B-4A12283F80B9}"/>
                </a:ext>
              </a:extLst>
            </p:cNvPr>
            <p:cNvSpPr/>
            <p:nvPr/>
          </p:nvSpPr>
          <p:spPr>
            <a:xfrm>
              <a:off x="7140676" y="122510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4D12FC1-0DB7-8E42-B8C6-9869DAED9034}"/>
                </a:ext>
              </a:extLst>
            </p:cNvPr>
            <p:cNvSpPr/>
            <p:nvPr/>
          </p:nvSpPr>
          <p:spPr>
            <a:xfrm>
              <a:off x="6790413" y="21750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5E68683-D5D2-0F44-90C4-5F5939793A09}"/>
                </a:ext>
              </a:extLst>
            </p:cNvPr>
            <p:cNvSpPr/>
            <p:nvPr/>
          </p:nvSpPr>
          <p:spPr>
            <a:xfrm>
              <a:off x="5038962" y="28319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AC18038-4AC6-FB48-BBB6-5FD2CF5AC3BD}"/>
                </a:ext>
              </a:extLst>
            </p:cNvPr>
            <p:cNvSpPr/>
            <p:nvPr/>
          </p:nvSpPr>
          <p:spPr>
            <a:xfrm>
              <a:off x="4849327" y="241603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AC04136-4515-8A40-ADAD-EE11460B42D4}"/>
                </a:ext>
              </a:extLst>
            </p:cNvPr>
            <p:cNvSpPr/>
            <p:nvPr/>
          </p:nvSpPr>
          <p:spPr>
            <a:xfrm>
              <a:off x="5763131" y="235247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19B119D-EFCB-B243-884C-79CB783D3C47}"/>
                </a:ext>
              </a:extLst>
            </p:cNvPr>
            <p:cNvSpPr/>
            <p:nvPr/>
          </p:nvSpPr>
          <p:spPr>
            <a:xfrm>
              <a:off x="6773661" y="158644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D0B78F1-9097-3A46-B111-58C11802A87D}"/>
                </a:ext>
              </a:extLst>
            </p:cNvPr>
            <p:cNvSpPr/>
            <p:nvPr/>
          </p:nvSpPr>
          <p:spPr>
            <a:xfrm>
              <a:off x="5452943" y="197839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9D63143-7FF6-804B-8B59-69C548E02C1F}"/>
              </a:ext>
            </a:extLst>
          </p:cNvPr>
          <p:cNvGrpSpPr/>
          <p:nvPr/>
        </p:nvGrpSpPr>
        <p:grpSpPr>
          <a:xfrm>
            <a:off x="8636503" y="734199"/>
            <a:ext cx="2879750" cy="2289302"/>
            <a:chOff x="8636503" y="922457"/>
            <a:chExt cx="2879750" cy="2289302"/>
          </a:xfrm>
        </p:grpSpPr>
        <p:sp>
          <p:nvSpPr>
            <p:cNvPr id="45" name="Freeform 44">
              <a:extLst>
                <a:ext uri="{FF2B5EF4-FFF2-40B4-BE49-F238E27FC236}">
                  <a16:creationId xmlns:a16="http://schemas.microsoft.com/office/drawing/2014/main" id="{112C4295-BBE6-0049-800F-6DDA21E2CD7C}"/>
                </a:ext>
              </a:extLst>
            </p:cNvPr>
            <p:cNvSpPr/>
            <p:nvPr/>
          </p:nvSpPr>
          <p:spPr>
            <a:xfrm>
              <a:off x="8636503" y="922457"/>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D94178B6-D7B8-7945-B8BB-29805E2084C4}"/>
                </a:ext>
              </a:extLst>
            </p:cNvPr>
            <p:cNvSpPr/>
            <p:nvPr/>
          </p:nvSpPr>
          <p:spPr>
            <a:xfrm>
              <a:off x="9249291" y="143567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C4E9A6F-8A60-7B4C-A98E-E46EE904D14D}"/>
                </a:ext>
              </a:extLst>
            </p:cNvPr>
            <p:cNvSpPr/>
            <p:nvPr/>
          </p:nvSpPr>
          <p:spPr>
            <a:xfrm>
              <a:off x="8986473" y="181981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FC00043-2670-574E-B25F-7F0F4225B7B2}"/>
                </a:ext>
              </a:extLst>
            </p:cNvPr>
            <p:cNvSpPr/>
            <p:nvPr/>
          </p:nvSpPr>
          <p:spPr>
            <a:xfrm>
              <a:off x="9399731" y="253509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1816EE9-D677-4046-8CF1-DA3A631C06CD}"/>
                </a:ext>
              </a:extLst>
            </p:cNvPr>
            <p:cNvSpPr/>
            <p:nvPr/>
          </p:nvSpPr>
          <p:spPr>
            <a:xfrm>
              <a:off x="9707328" y="286550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82E0E79-6C7D-0A45-97CE-9AC5D19558B7}"/>
                </a:ext>
              </a:extLst>
            </p:cNvPr>
            <p:cNvSpPr/>
            <p:nvPr/>
          </p:nvSpPr>
          <p:spPr>
            <a:xfrm>
              <a:off x="10377783" y="244638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8B6AB2A-33A5-5240-BE59-80100C3F8E76}"/>
                </a:ext>
              </a:extLst>
            </p:cNvPr>
            <p:cNvSpPr/>
            <p:nvPr/>
          </p:nvSpPr>
          <p:spPr>
            <a:xfrm>
              <a:off x="8793524" y="13070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8513710-CD39-3D49-814D-C54CF869E035}"/>
                </a:ext>
              </a:extLst>
            </p:cNvPr>
            <p:cNvSpPr/>
            <p:nvPr/>
          </p:nvSpPr>
          <p:spPr>
            <a:xfrm>
              <a:off x="10983990" y="260586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4A5E451-672C-5341-BCEE-27D1F5E81563}"/>
                </a:ext>
              </a:extLst>
            </p:cNvPr>
            <p:cNvSpPr/>
            <p:nvPr/>
          </p:nvSpPr>
          <p:spPr>
            <a:xfrm>
              <a:off x="11173584" y="116998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F9CEB54-C75F-E342-A5D6-33B4CEBDAB7A}"/>
                </a:ext>
              </a:extLst>
            </p:cNvPr>
            <p:cNvSpPr/>
            <p:nvPr/>
          </p:nvSpPr>
          <p:spPr>
            <a:xfrm>
              <a:off x="10823321" y="211993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DF18D29-DF03-464C-9B14-FD8137E0863C}"/>
                </a:ext>
              </a:extLst>
            </p:cNvPr>
            <p:cNvSpPr/>
            <p:nvPr/>
          </p:nvSpPr>
          <p:spPr>
            <a:xfrm>
              <a:off x="9071870" y="277679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ACE9A1A5-3ED4-194D-B60B-5041C34AF28C}"/>
                </a:ext>
              </a:extLst>
            </p:cNvPr>
            <p:cNvSpPr/>
            <p:nvPr/>
          </p:nvSpPr>
          <p:spPr>
            <a:xfrm>
              <a:off x="8882235" y="236092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B62155C-CE61-7341-8DBA-90AB464086A4}"/>
                </a:ext>
              </a:extLst>
            </p:cNvPr>
            <p:cNvSpPr/>
            <p:nvPr/>
          </p:nvSpPr>
          <p:spPr>
            <a:xfrm>
              <a:off x="9796039" y="229735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BD810B7-EB2F-1F45-AE23-074184621D2E}"/>
                </a:ext>
              </a:extLst>
            </p:cNvPr>
            <p:cNvSpPr/>
            <p:nvPr/>
          </p:nvSpPr>
          <p:spPr>
            <a:xfrm>
              <a:off x="10162652" y="181981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057F264-BAA9-AB47-9B40-947D988B61B0}"/>
                </a:ext>
              </a:extLst>
            </p:cNvPr>
            <p:cNvSpPr/>
            <p:nvPr/>
          </p:nvSpPr>
          <p:spPr>
            <a:xfrm>
              <a:off x="10192447" y="121834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C486EF4-3B7F-E44F-AC63-6E05F0276A3E}"/>
                </a:ext>
              </a:extLst>
            </p:cNvPr>
            <p:cNvSpPr/>
            <p:nvPr/>
          </p:nvSpPr>
          <p:spPr>
            <a:xfrm>
              <a:off x="10806569" y="153132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8A83BCA-2493-BE46-AE92-8A6BE5AA163D}"/>
                </a:ext>
              </a:extLst>
            </p:cNvPr>
            <p:cNvSpPr/>
            <p:nvPr/>
          </p:nvSpPr>
          <p:spPr>
            <a:xfrm>
              <a:off x="9485851" y="192327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157A384-0D75-C547-AE5D-E07C26626B5D}"/>
                </a:ext>
              </a:extLst>
            </p:cNvPr>
            <p:cNvSpPr/>
            <p:nvPr/>
          </p:nvSpPr>
          <p:spPr>
            <a:xfrm>
              <a:off x="9707327" y="125824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0EAF9D7-7318-4E46-A536-A4A6B67C24A3}"/>
                </a:ext>
              </a:extLst>
            </p:cNvPr>
            <p:cNvSpPr/>
            <p:nvPr/>
          </p:nvSpPr>
          <p:spPr>
            <a:xfrm>
              <a:off x="9668767" y="217017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19481211-E1C6-C14A-B3BA-CDB5D8C02664}"/>
                </a:ext>
              </a:extLst>
            </p:cNvPr>
            <p:cNvSpPr/>
            <p:nvPr/>
          </p:nvSpPr>
          <p:spPr>
            <a:xfrm>
              <a:off x="9663218" y="238058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7A377BF8-3DE1-E342-A442-A077C7892C0E}"/>
                </a:ext>
              </a:extLst>
            </p:cNvPr>
            <p:cNvSpPr/>
            <p:nvPr/>
          </p:nvSpPr>
          <p:spPr>
            <a:xfrm>
              <a:off x="9906963" y="214963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3A64F0A-067C-9E42-9017-485F81FB92D7}"/>
                </a:ext>
              </a:extLst>
            </p:cNvPr>
            <p:cNvSpPr/>
            <p:nvPr/>
          </p:nvSpPr>
          <p:spPr>
            <a:xfrm>
              <a:off x="10009312" y="232693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02F31FE-B415-2D41-80F1-2AA7EF323953}"/>
                </a:ext>
              </a:extLst>
            </p:cNvPr>
            <p:cNvSpPr/>
            <p:nvPr/>
          </p:nvSpPr>
          <p:spPr>
            <a:xfrm>
              <a:off x="9858091" y="244118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254D130D-B57D-1146-971F-42818C1F89E9}"/>
              </a:ext>
            </a:extLst>
          </p:cNvPr>
          <p:cNvGrpSpPr/>
          <p:nvPr/>
        </p:nvGrpSpPr>
        <p:grpSpPr>
          <a:xfrm>
            <a:off x="646626" y="4299565"/>
            <a:ext cx="2879750" cy="2289302"/>
            <a:chOff x="646626" y="4030625"/>
            <a:chExt cx="2879750" cy="2289302"/>
          </a:xfrm>
        </p:grpSpPr>
        <p:sp>
          <p:nvSpPr>
            <p:cNvPr id="72" name="Freeform 71">
              <a:extLst>
                <a:ext uri="{FF2B5EF4-FFF2-40B4-BE49-F238E27FC236}">
                  <a16:creationId xmlns:a16="http://schemas.microsoft.com/office/drawing/2014/main" id="{88672A75-663D-7445-B787-537534C1EA2C}"/>
                </a:ext>
              </a:extLst>
            </p:cNvPr>
            <p:cNvSpPr/>
            <p:nvPr/>
          </p:nvSpPr>
          <p:spPr>
            <a:xfrm>
              <a:off x="646626" y="4030625"/>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65B3D918-B81E-E047-AF08-BEC36E71C628}"/>
                </a:ext>
              </a:extLst>
            </p:cNvPr>
            <p:cNvSpPr/>
            <p:nvPr/>
          </p:nvSpPr>
          <p:spPr>
            <a:xfrm>
              <a:off x="1355357" y="441190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901C978-A09D-DA40-BDAD-55021B8DF63D}"/>
                </a:ext>
              </a:extLst>
            </p:cNvPr>
            <p:cNvSpPr/>
            <p:nvPr/>
          </p:nvSpPr>
          <p:spPr>
            <a:xfrm>
              <a:off x="3016190" y="46855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4FEA144-EFE8-EE41-BBC4-A9E2E7FEEF01}"/>
                </a:ext>
              </a:extLst>
            </p:cNvPr>
            <p:cNvSpPr/>
            <p:nvPr/>
          </p:nvSpPr>
          <p:spPr>
            <a:xfrm>
              <a:off x="841253" y="4403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B607F94-E64B-8A45-905F-A7B5F2A15347}"/>
                </a:ext>
              </a:extLst>
            </p:cNvPr>
            <p:cNvSpPr/>
            <p:nvPr/>
          </p:nvSpPr>
          <p:spPr>
            <a:xfrm>
              <a:off x="3255360" y="411922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838A1EB-5363-CD45-8F93-E698A375919D}"/>
                </a:ext>
              </a:extLst>
            </p:cNvPr>
            <p:cNvSpPr/>
            <p:nvPr/>
          </p:nvSpPr>
          <p:spPr>
            <a:xfrm>
              <a:off x="3016753" y="499166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76090DA-CA76-B448-90A1-F7B48169E212}"/>
                </a:ext>
              </a:extLst>
            </p:cNvPr>
            <p:cNvSpPr/>
            <p:nvPr/>
          </p:nvSpPr>
          <p:spPr>
            <a:xfrm>
              <a:off x="1639843" y="440305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69FDC0B-12AA-264D-AF28-934EBF3D9963}"/>
                </a:ext>
              </a:extLst>
            </p:cNvPr>
            <p:cNvSpPr/>
            <p:nvPr/>
          </p:nvSpPr>
          <p:spPr>
            <a:xfrm>
              <a:off x="1104070" y="441190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58C6139-B299-0843-8BB5-5045A173104D}"/>
                </a:ext>
              </a:extLst>
            </p:cNvPr>
            <p:cNvSpPr/>
            <p:nvPr/>
          </p:nvSpPr>
          <p:spPr>
            <a:xfrm>
              <a:off x="2435101" y="44030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D615ED8-4591-0F4F-AE9A-854A97DCFCBB}"/>
                </a:ext>
              </a:extLst>
            </p:cNvPr>
            <p:cNvSpPr/>
            <p:nvPr/>
          </p:nvSpPr>
          <p:spPr>
            <a:xfrm>
              <a:off x="1920997" y="439420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2F1F1F92-B714-CE48-8F0C-7312BC1F1F1D}"/>
                </a:ext>
              </a:extLst>
            </p:cNvPr>
            <p:cNvSpPr/>
            <p:nvPr/>
          </p:nvSpPr>
          <p:spPr>
            <a:xfrm>
              <a:off x="2719587" y="439420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1F310D-134C-8543-A0EA-AB3DAF6CC431}"/>
                </a:ext>
              </a:extLst>
            </p:cNvPr>
            <p:cNvSpPr/>
            <p:nvPr/>
          </p:nvSpPr>
          <p:spPr>
            <a:xfrm>
              <a:off x="2183814" y="4403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56D6337-8104-974A-95B2-AB1195201953}"/>
                </a:ext>
              </a:extLst>
            </p:cNvPr>
            <p:cNvSpPr/>
            <p:nvPr/>
          </p:nvSpPr>
          <p:spPr>
            <a:xfrm>
              <a:off x="2981989" y="439420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BFE8C25-73AC-774B-A867-CD1C4AD542EA}"/>
                </a:ext>
              </a:extLst>
            </p:cNvPr>
            <p:cNvSpPr/>
            <p:nvPr/>
          </p:nvSpPr>
          <p:spPr>
            <a:xfrm>
              <a:off x="3244806" y="440305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FDD9397-7578-424C-AC27-FBBFD13C8AFF}"/>
                </a:ext>
              </a:extLst>
            </p:cNvPr>
            <p:cNvSpPr/>
            <p:nvPr/>
          </p:nvSpPr>
          <p:spPr>
            <a:xfrm>
              <a:off x="1341956" y="468495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59783619-7BEF-054C-A3B2-D5AFAFFF6EEA}"/>
                </a:ext>
              </a:extLst>
            </p:cNvPr>
            <p:cNvSpPr/>
            <p:nvPr/>
          </p:nvSpPr>
          <p:spPr>
            <a:xfrm>
              <a:off x="827852" y="46761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63B22CC-292B-C749-B4AD-E9B4E53F45CF}"/>
                </a:ext>
              </a:extLst>
            </p:cNvPr>
            <p:cNvSpPr/>
            <p:nvPr/>
          </p:nvSpPr>
          <p:spPr>
            <a:xfrm>
              <a:off x="1626442" y="467611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926035E7-0F83-B14B-A5D1-6A3C4B257FA1}"/>
                </a:ext>
              </a:extLst>
            </p:cNvPr>
            <p:cNvSpPr/>
            <p:nvPr/>
          </p:nvSpPr>
          <p:spPr>
            <a:xfrm>
              <a:off x="1090669" y="46849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FE77475-A4BF-0544-AEB1-63F46F9BC0D4}"/>
                </a:ext>
              </a:extLst>
            </p:cNvPr>
            <p:cNvSpPr/>
            <p:nvPr/>
          </p:nvSpPr>
          <p:spPr>
            <a:xfrm>
              <a:off x="2444679" y="468495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F326FF85-A34B-4544-974F-E572673D498A}"/>
                </a:ext>
              </a:extLst>
            </p:cNvPr>
            <p:cNvSpPr/>
            <p:nvPr/>
          </p:nvSpPr>
          <p:spPr>
            <a:xfrm>
              <a:off x="1930575" y="467610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0C346A9-2F06-FB4C-BD60-8E7FB656270E}"/>
                </a:ext>
              </a:extLst>
            </p:cNvPr>
            <p:cNvSpPr/>
            <p:nvPr/>
          </p:nvSpPr>
          <p:spPr>
            <a:xfrm>
              <a:off x="2729165" y="467611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07B5960A-E6F0-634E-AF8E-6384B6C198C2}"/>
                </a:ext>
              </a:extLst>
            </p:cNvPr>
            <p:cNvSpPr/>
            <p:nvPr/>
          </p:nvSpPr>
          <p:spPr>
            <a:xfrm>
              <a:off x="2193392" y="468495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F13D02E-C2DC-9740-B693-60B47C014E2B}"/>
                </a:ext>
              </a:extLst>
            </p:cNvPr>
            <p:cNvSpPr/>
            <p:nvPr/>
          </p:nvSpPr>
          <p:spPr>
            <a:xfrm>
              <a:off x="1355357" y="498143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7AA52C6-BBBC-8841-9A88-AFF87502B268}"/>
                </a:ext>
              </a:extLst>
            </p:cNvPr>
            <p:cNvSpPr/>
            <p:nvPr/>
          </p:nvSpPr>
          <p:spPr>
            <a:xfrm>
              <a:off x="841253" y="497259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4D97489-F07B-344D-8D03-9C24FDBEE624}"/>
                </a:ext>
              </a:extLst>
            </p:cNvPr>
            <p:cNvSpPr/>
            <p:nvPr/>
          </p:nvSpPr>
          <p:spPr>
            <a:xfrm>
              <a:off x="1639843" y="497259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E26F534-9250-5642-B151-16766026AA35}"/>
                </a:ext>
              </a:extLst>
            </p:cNvPr>
            <p:cNvSpPr/>
            <p:nvPr/>
          </p:nvSpPr>
          <p:spPr>
            <a:xfrm>
              <a:off x="1104070" y="498143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0B2ADC55-63E6-8440-AC0D-87B5A430D0D6}"/>
                </a:ext>
              </a:extLst>
            </p:cNvPr>
            <p:cNvSpPr/>
            <p:nvPr/>
          </p:nvSpPr>
          <p:spPr>
            <a:xfrm>
              <a:off x="2435101" y="4991665"/>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DA9D0C4-F4D2-F34B-888D-30195D68EABF}"/>
                </a:ext>
              </a:extLst>
            </p:cNvPr>
            <p:cNvSpPr/>
            <p:nvPr/>
          </p:nvSpPr>
          <p:spPr>
            <a:xfrm>
              <a:off x="1920997" y="498281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51DADEF-28FC-D14A-B5E5-1822BCA4616C}"/>
                </a:ext>
              </a:extLst>
            </p:cNvPr>
            <p:cNvSpPr/>
            <p:nvPr/>
          </p:nvSpPr>
          <p:spPr>
            <a:xfrm>
              <a:off x="2719587" y="498281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BFD6DD9-0009-6647-AD39-E442B95F2E99}"/>
                </a:ext>
              </a:extLst>
            </p:cNvPr>
            <p:cNvSpPr/>
            <p:nvPr/>
          </p:nvSpPr>
          <p:spPr>
            <a:xfrm>
              <a:off x="2183814" y="499166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84087A26-A184-7C41-A4E5-599897FF1E4E}"/>
                </a:ext>
              </a:extLst>
            </p:cNvPr>
            <p:cNvSpPr/>
            <p:nvPr/>
          </p:nvSpPr>
          <p:spPr>
            <a:xfrm>
              <a:off x="1361644" y="5262458"/>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776FC66-AF7A-194D-B903-16EA03CEFE05}"/>
                </a:ext>
              </a:extLst>
            </p:cNvPr>
            <p:cNvSpPr/>
            <p:nvPr/>
          </p:nvSpPr>
          <p:spPr>
            <a:xfrm>
              <a:off x="847540" y="525361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079BFD0-9A59-7646-B9AD-30DFEBFCC071}"/>
                </a:ext>
              </a:extLst>
            </p:cNvPr>
            <p:cNvSpPr/>
            <p:nvPr/>
          </p:nvSpPr>
          <p:spPr>
            <a:xfrm>
              <a:off x="1646130" y="525361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F10992A-AF6C-B047-A623-5EDF77CF1F28}"/>
                </a:ext>
              </a:extLst>
            </p:cNvPr>
            <p:cNvSpPr/>
            <p:nvPr/>
          </p:nvSpPr>
          <p:spPr>
            <a:xfrm>
              <a:off x="1110357" y="526245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8470667-A576-3342-8D29-B7C2B8C658BE}"/>
                </a:ext>
              </a:extLst>
            </p:cNvPr>
            <p:cNvSpPr/>
            <p:nvPr/>
          </p:nvSpPr>
          <p:spPr>
            <a:xfrm>
              <a:off x="2423228" y="528952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858B8D1-22FE-D042-8DC7-DD9E45976811}"/>
                </a:ext>
              </a:extLst>
            </p:cNvPr>
            <p:cNvSpPr/>
            <p:nvPr/>
          </p:nvSpPr>
          <p:spPr>
            <a:xfrm>
              <a:off x="1909124" y="528067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43027D47-FACB-6947-8517-9F8199C6AD9C}"/>
                </a:ext>
              </a:extLst>
            </p:cNvPr>
            <p:cNvSpPr/>
            <p:nvPr/>
          </p:nvSpPr>
          <p:spPr>
            <a:xfrm>
              <a:off x="2707714" y="528068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CB6C8380-E6E8-F446-8EBF-0066FEE4BFA9}"/>
                </a:ext>
              </a:extLst>
            </p:cNvPr>
            <p:cNvSpPr/>
            <p:nvPr/>
          </p:nvSpPr>
          <p:spPr>
            <a:xfrm>
              <a:off x="2171941" y="528952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683355EE-6296-A844-AB4E-A7CB59DC8504}"/>
                </a:ext>
              </a:extLst>
            </p:cNvPr>
            <p:cNvSpPr/>
            <p:nvPr/>
          </p:nvSpPr>
          <p:spPr>
            <a:xfrm>
              <a:off x="1415822" y="555894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CF5D316D-8745-2A4B-89A3-995665AF6C71}"/>
                </a:ext>
              </a:extLst>
            </p:cNvPr>
            <p:cNvSpPr/>
            <p:nvPr/>
          </p:nvSpPr>
          <p:spPr>
            <a:xfrm>
              <a:off x="901718" y="555009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143B25BB-56B6-CE4E-98C5-3AE9A2A2028E}"/>
                </a:ext>
              </a:extLst>
            </p:cNvPr>
            <p:cNvSpPr/>
            <p:nvPr/>
          </p:nvSpPr>
          <p:spPr>
            <a:xfrm>
              <a:off x="1700308" y="555009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4EADC43B-8180-7943-BFC7-CAAA8E5E688E}"/>
                </a:ext>
              </a:extLst>
            </p:cNvPr>
            <p:cNvSpPr/>
            <p:nvPr/>
          </p:nvSpPr>
          <p:spPr>
            <a:xfrm>
              <a:off x="1164535" y="555894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286C685-6BF3-554A-809C-576538E8948B}"/>
                </a:ext>
              </a:extLst>
            </p:cNvPr>
            <p:cNvSpPr/>
            <p:nvPr/>
          </p:nvSpPr>
          <p:spPr>
            <a:xfrm>
              <a:off x="2463755" y="559527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9ED5808E-AC1A-7041-BE0F-46F283635C45}"/>
                </a:ext>
              </a:extLst>
            </p:cNvPr>
            <p:cNvSpPr/>
            <p:nvPr/>
          </p:nvSpPr>
          <p:spPr>
            <a:xfrm>
              <a:off x="1949651" y="558642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F310773-C319-9440-9937-B80C9B097B42}"/>
                </a:ext>
              </a:extLst>
            </p:cNvPr>
            <p:cNvSpPr/>
            <p:nvPr/>
          </p:nvSpPr>
          <p:spPr>
            <a:xfrm>
              <a:off x="2748241" y="5586430"/>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C8A9F35-6F8C-1845-A44F-34423E7D6EEE}"/>
                </a:ext>
              </a:extLst>
            </p:cNvPr>
            <p:cNvSpPr/>
            <p:nvPr/>
          </p:nvSpPr>
          <p:spPr>
            <a:xfrm>
              <a:off x="2212468" y="559527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B75E401F-2368-B140-84C2-FB3680705454}"/>
                </a:ext>
              </a:extLst>
            </p:cNvPr>
            <p:cNvSpPr/>
            <p:nvPr/>
          </p:nvSpPr>
          <p:spPr>
            <a:xfrm>
              <a:off x="1695354" y="5882053"/>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2E60B9CE-391B-0446-B1E8-7B21B9ABB58E}"/>
                </a:ext>
              </a:extLst>
            </p:cNvPr>
            <p:cNvSpPr/>
            <p:nvPr/>
          </p:nvSpPr>
          <p:spPr>
            <a:xfrm>
              <a:off x="1181250" y="5873206"/>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CA97A4B6-5092-294E-94C1-87F6C490431E}"/>
                </a:ext>
              </a:extLst>
            </p:cNvPr>
            <p:cNvSpPr/>
            <p:nvPr/>
          </p:nvSpPr>
          <p:spPr>
            <a:xfrm>
              <a:off x="1979840" y="5873207"/>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F9B053EB-0861-6744-B23E-D2402D09C9C4}"/>
                </a:ext>
              </a:extLst>
            </p:cNvPr>
            <p:cNvSpPr/>
            <p:nvPr/>
          </p:nvSpPr>
          <p:spPr>
            <a:xfrm>
              <a:off x="1444067" y="5882054"/>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AEE0864-1AEE-8044-8A34-F768A2BF28C8}"/>
                </a:ext>
              </a:extLst>
            </p:cNvPr>
            <p:cNvSpPr/>
            <p:nvPr/>
          </p:nvSpPr>
          <p:spPr>
            <a:xfrm>
              <a:off x="3028364" y="5580279"/>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A8DF6434-C021-4441-A52D-5D44C65532CB}"/>
                </a:ext>
              </a:extLst>
            </p:cNvPr>
            <p:cNvSpPr/>
            <p:nvPr/>
          </p:nvSpPr>
          <p:spPr>
            <a:xfrm>
              <a:off x="3067385" y="5918941"/>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2EAA6414-69D3-9F46-A54C-073151238F4D}"/>
                </a:ext>
              </a:extLst>
            </p:cNvPr>
            <p:cNvSpPr/>
            <p:nvPr/>
          </p:nvSpPr>
          <p:spPr>
            <a:xfrm>
              <a:off x="3023201" y="5302272"/>
              <a:ext cx="177421" cy="1774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Freeform 203">
            <a:extLst>
              <a:ext uri="{FF2B5EF4-FFF2-40B4-BE49-F238E27FC236}">
                <a16:creationId xmlns:a16="http://schemas.microsoft.com/office/drawing/2014/main" id="{2DE2B945-F8A3-7540-A8B6-12FBA3EE2C38}"/>
              </a:ext>
            </a:extLst>
          </p:cNvPr>
          <p:cNvSpPr/>
          <p:nvPr/>
        </p:nvSpPr>
        <p:spPr>
          <a:xfrm>
            <a:off x="4714044" y="4313323"/>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Freeform 256">
            <a:extLst>
              <a:ext uri="{FF2B5EF4-FFF2-40B4-BE49-F238E27FC236}">
                <a16:creationId xmlns:a16="http://schemas.microsoft.com/office/drawing/2014/main" id="{AC98B596-DD69-9C44-A5EB-34C0FFC4F0AE}"/>
              </a:ext>
            </a:extLst>
          </p:cNvPr>
          <p:cNvSpPr/>
          <p:nvPr/>
        </p:nvSpPr>
        <p:spPr>
          <a:xfrm>
            <a:off x="8630732" y="4301475"/>
            <a:ext cx="2879750" cy="2289302"/>
          </a:xfrm>
          <a:custGeom>
            <a:avLst/>
            <a:gdLst>
              <a:gd name="connsiteX0" fmla="*/ 213639 w 2879750"/>
              <a:gd name="connsiteY0" fmla="*/ 187535 h 2289302"/>
              <a:gd name="connsiteX1" fmla="*/ 2233507 w 2879750"/>
              <a:gd name="connsiteY1" fmla="*/ 228479 h 2289302"/>
              <a:gd name="connsiteX2" fmla="*/ 2874952 w 2879750"/>
              <a:gd name="connsiteY2" fmla="*/ 51058 h 2289302"/>
              <a:gd name="connsiteX3" fmla="*/ 2533758 w 2879750"/>
              <a:gd name="connsiteY3" fmla="*/ 1279356 h 2289302"/>
              <a:gd name="connsiteX4" fmla="*/ 2670236 w 2879750"/>
              <a:gd name="connsiteY4" fmla="*/ 1893505 h 2289302"/>
              <a:gd name="connsiteX5" fmla="*/ 2574701 w 2879750"/>
              <a:gd name="connsiteY5" fmla="*/ 2289290 h 2289302"/>
              <a:gd name="connsiteX6" fmla="*/ 2274451 w 2879750"/>
              <a:gd name="connsiteY6" fmla="*/ 1907153 h 2289302"/>
              <a:gd name="connsiteX7" fmla="*/ 1646654 w 2879750"/>
              <a:gd name="connsiteY7" fmla="*/ 1893505 h 2289302"/>
              <a:gd name="connsiteX8" fmla="*/ 1291812 w 2879750"/>
              <a:gd name="connsiteY8" fmla="*/ 2207404 h 2289302"/>
              <a:gd name="connsiteX9" fmla="*/ 500242 w 2879750"/>
              <a:gd name="connsiteY9" fmla="*/ 2152813 h 2289302"/>
              <a:gd name="connsiteX10" fmla="*/ 159048 w 2879750"/>
              <a:gd name="connsiteY10" fmla="*/ 1866210 h 2289302"/>
              <a:gd name="connsiteX11" fmla="*/ 22570 w 2879750"/>
              <a:gd name="connsiteY11" fmla="*/ 1879858 h 2289302"/>
              <a:gd name="connsiteX12" fmla="*/ 36218 w 2879750"/>
              <a:gd name="connsiteY12" fmla="*/ 474138 h 2289302"/>
              <a:gd name="connsiteX13" fmla="*/ 36218 w 2879750"/>
              <a:gd name="connsiteY13" fmla="*/ 255774 h 2289302"/>
              <a:gd name="connsiteX14" fmla="*/ 22570 w 2879750"/>
              <a:gd name="connsiteY14" fmla="*/ 132944 h 2289302"/>
              <a:gd name="connsiteX15" fmla="*/ 377412 w 2879750"/>
              <a:gd name="connsiteY15" fmla="*/ 255774 h 2289302"/>
              <a:gd name="connsiteX16" fmla="*/ 213639 w 2879750"/>
              <a:gd name="connsiteY16" fmla="*/ 187535 h 228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9750" h="2289302">
                <a:moveTo>
                  <a:pt x="213639" y="187535"/>
                </a:moveTo>
                <a:cubicBezTo>
                  <a:pt x="522988" y="182986"/>
                  <a:pt x="1789955" y="251225"/>
                  <a:pt x="2233507" y="228479"/>
                </a:cubicBezTo>
                <a:cubicBezTo>
                  <a:pt x="2677059" y="205733"/>
                  <a:pt x="2824910" y="-124088"/>
                  <a:pt x="2874952" y="51058"/>
                </a:cubicBezTo>
                <a:cubicBezTo>
                  <a:pt x="2924994" y="226204"/>
                  <a:pt x="2567877" y="972282"/>
                  <a:pt x="2533758" y="1279356"/>
                </a:cubicBezTo>
                <a:cubicBezTo>
                  <a:pt x="2499639" y="1586430"/>
                  <a:pt x="2663412" y="1725183"/>
                  <a:pt x="2670236" y="1893505"/>
                </a:cubicBezTo>
                <a:cubicBezTo>
                  <a:pt x="2677060" y="2061827"/>
                  <a:pt x="2640665" y="2287015"/>
                  <a:pt x="2574701" y="2289290"/>
                </a:cubicBezTo>
                <a:cubicBezTo>
                  <a:pt x="2508737" y="2291565"/>
                  <a:pt x="2429126" y="1973117"/>
                  <a:pt x="2274451" y="1907153"/>
                </a:cubicBezTo>
                <a:cubicBezTo>
                  <a:pt x="2119777" y="1841189"/>
                  <a:pt x="1810427" y="1843463"/>
                  <a:pt x="1646654" y="1893505"/>
                </a:cubicBezTo>
                <a:cubicBezTo>
                  <a:pt x="1482881" y="1943547"/>
                  <a:pt x="1482881" y="2164186"/>
                  <a:pt x="1291812" y="2207404"/>
                </a:cubicBezTo>
                <a:cubicBezTo>
                  <a:pt x="1100743" y="2250622"/>
                  <a:pt x="689036" y="2209679"/>
                  <a:pt x="500242" y="2152813"/>
                </a:cubicBezTo>
                <a:cubicBezTo>
                  <a:pt x="311448" y="2095947"/>
                  <a:pt x="238660" y="1911702"/>
                  <a:pt x="159048" y="1866210"/>
                </a:cubicBezTo>
                <a:cubicBezTo>
                  <a:pt x="79436" y="1820718"/>
                  <a:pt x="43042" y="2111870"/>
                  <a:pt x="22570" y="1879858"/>
                </a:cubicBezTo>
                <a:cubicBezTo>
                  <a:pt x="2098" y="1647846"/>
                  <a:pt x="33943" y="744819"/>
                  <a:pt x="36218" y="474138"/>
                </a:cubicBezTo>
                <a:cubicBezTo>
                  <a:pt x="38493" y="203457"/>
                  <a:pt x="38493" y="312639"/>
                  <a:pt x="36218" y="255774"/>
                </a:cubicBezTo>
                <a:cubicBezTo>
                  <a:pt x="33943" y="198909"/>
                  <a:pt x="-34296" y="132944"/>
                  <a:pt x="22570" y="132944"/>
                </a:cubicBezTo>
                <a:cubicBezTo>
                  <a:pt x="79436" y="132944"/>
                  <a:pt x="338743" y="246676"/>
                  <a:pt x="377412" y="255774"/>
                </a:cubicBezTo>
                <a:cubicBezTo>
                  <a:pt x="416081" y="264872"/>
                  <a:pt x="-95710" y="192084"/>
                  <a:pt x="213639" y="187535"/>
                </a:cubicBezTo>
                <a:close/>
              </a:path>
            </a:pathLst>
          </a:custGeom>
          <a:gradFill>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9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TextBox 257">
            <a:extLst>
              <a:ext uri="{FF2B5EF4-FFF2-40B4-BE49-F238E27FC236}">
                <a16:creationId xmlns:a16="http://schemas.microsoft.com/office/drawing/2014/main" id="{815CB4E1-8174-0144-B811-3DFCEC256E49}"/>
              </a:ext>
            </a:extLst>
          </p:cNvPr>
          <p:cNvSpPr txBox="1"/>
          <p:nvPr/>
        </p:nvSpPr>
        <p:spPr>
          <a:xfrm>
            <a:off x="227617" y="162104"/>
            <a:ext cx="11631706" cy="369332"/>
          </a:xfrm>
          <a:prstGeom prst="rect">
            <a:avLst/>
          </a:prstGeom>
          <a:noFill/>
        </p:spPr>
        <p:txBody>
          <a:bodyPr wrap="square" rtlCol="0">
            <a:spAutoFit/>
          </a:bodyPr>
          <a:lstStyle/>
          <a:p>
            <a:r>
              <a:rPr lang="en-US" dirty="0"/>
              <a:t>Distribution of points for we have data may be irregular, have gaps, or have concentrations. Data may be inconsistent. </a:t>
            </a:r>
          </a:p>
        </p:txBody>
      </p:sp>
      <p:sp>
        <p:nvSpPr>
          <p:cNvPr id="146" name="TextBox 145">
            <a:extLst>
              <a:ext uri="{FF2B5EF4-FFF2-40B4-BE49-F238E27FC236}">
                <a16:creationId xmlns:a16="http://schemas.microsoft.com/office/drawing/2014/main" id="{852B16B1-2177-C847-8D31-E2EF526C4E7F}"/>
              </a:ext>
            </a:extLst>
          </p:cNvPr>
          <p:cNvSpPr txBox="1"/>
          <p:nvPr/>
        </p:nvSpPr>
        <p:spPr>
          <a:xfrm>
            <a:off x="524308" y="3544205"/>
            <a:ext cx="11148580" cy="369332"/>
          </a:xfrm>
          <a:prstGeom prst="rect">
            <a:avLst/>
          </a:prstGeom>
          <a:noFill/>
        </p:spPr>
        <p:txBody>
          <a:bodyPr wrap="square" rtlCol="0">
            <a:spAutoFit/>
          </a:bodyPr>
          <a:lstStyle/>
          <a:p>
            <a:r>
              <a:rPr lang="en-US" dirty="0"/>
              <a:t>Regular grid can function as a set of local supports for the data as a continuous function of position.</a:t>
            </a:r>
          </a:p>
        </p:txBody>
      </p:sp>
    </p:spTree>
    <p:extLst>
      <p:ext uri="{BB962C8B-B14F-4D97-AF65-F5344CB8AC3E}">
        <p14:creationId xmlns:p14="http://schemas.microsoft.com/office/powerpoint/2010/main" val="3971167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98882-BC86-0C44-AB04-20C7F9153C9A}"/>
              </a:ext>
            </a:extLst>
          </p:cNvPr>
          <p:cNvPicPr>
            <a:picLocks noChangeAspect="1"/>
          </p:cNvPicPr>
          <p:nvPr/>
        </p:nvPicPr>
        <p:blipFill rotWithShape="1">
          <a:blip r:embed="rId2"/>
          <a:srcRect t="14375" r="4115" b="2916"/>
          <a:stretch/>
        </p:blipFill>
        <p:spPr>
          <a:xfrm rot="10800000">
            <a:off x="242888" y="242886"/>
            <a:ext cx="8767762" cy="5672138"/>
          </a:xfrm>
          <a:prstGeom prst="rect">
            <a:avLst/>
          </a:prstGeom>
        </p:spPr>
      </p:pic>
    </p:spTree>
    <p:extLst>
      <p:ext uri="{BB962C8B-B14F-4D97-AF65-F5344CB8AC3E}">
        <p14:creationId xmlns:p14="http://schemas.microsoft.com/office/powerpoint/2010/main" val="2832714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8BA7AD-528F-CA42-8839-CCA7D4A850D7}"/>
              </a:ext>
            </a:extLst>
          </p:cNvPr>
          <p:cNvPicPr>
            <a:picLocks noChangeAspect="1"/>
          </p:cNvPicPr>
          <p:nvPr/>
        </p:nvPicPr>
        <p:blipFill rotWithShape="1">
          <a:blip r:embed="rId2"/>
          <a:srcRect t="12084" b="17707"/>
          <a:stretch/>
        </p:blipFill>
        <p:spPr>
          <a:xfrm rot="10800000">
            <a:off x="180975" y="228600"/>
            <a:ext cx="9144000" cy="4814888"/>
          </a:xfrm>
          <a:prstGeom prst="rect">
            <a:avLst/>
          </a:prstGeom>
        </p:spPr>
      </p:pic>
    </p:spTree>
    <p:extLst>
      <p:ext uri="{BB962C8B-B14F-4D97-AF65-F5344CB8AC3E}">
        <p14:creationId xmlns:p14="http://schemas.microsoft.com/office/powerpoint/2010/main" val="1435687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633</Words>
  <Application>Microsoft Macintosh PowerPoint</Application>
  <PresentationFormat>Widescreen</PresentationFormat>
  <Paragraphs>89</Paragraphs>
  <Slides>35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Gridding, Inversion, Tomography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Gridding, Inversion, Tomography </dc:title>
  <dc:creator>Microsoft Office User</dc:creator>
  <cp:lastModifiedBy>Microsoft Office User</cp:lastModifiedBy>
  <cp:revision>33</cp:revision>
  <dcterms:created xsi:type="dcterms:W3CDTF">2020-08-31T01:26:24Z</dcterms:created>
  <dcterms:modified xsi:type="dcterms:W3CDTF">2020-09-01T07:57:44Z</dcterms:modified>
</cp:coreProperties>
</file>